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27"/>
  </p:notesMasterIdLst>
  <p:handoutMasterIdLst>
    <p:handoutMasterId r:id="rId28"/>
  </p:handoutMasterIdLst>
  <p:sldIdLst>
    <p:sldId id="284" r:id="rId5"/>
    <p:sldId id="285" r:id="rId6"/>
    <p:sldId id="289" r:id="rId7"/>
    <p:sldId id="288" r:id="rId8"/>
    <p:sldId id="287" r:id="rId9"/>
    <p:sldId id="280" r:id="rId10"/>
    <p:sldId id="286" r:id="rId11"/>
    <p:sldId id="290" r:id="rId12"/>
    <p:sldId id="281" r:id="rId13"/>
    <p:sldId id="294" r:id="rId14"/>
    <p:sldId id="295" r:id="rId15"/>
    <p:sldId id="291" r:id="rId16"/>
    <p:sldId id="292" r:id="rId17"/>
    <p:sldId id="298" r:id="rId18"/>
    <p:sldId id="297" r:id="rId19"/>
    <p:sldId id="296" r:id="rId20"/>
    <p:sldId id="299" r:id="rId21"/>
    <p:sldId id="300" r:id="rId22"/>
    <p:sldId id="303" r:id="rId23"/>
    <p:sldId id="302" r:id="rId24"/>
    <p:sldId id="301" r:id="rId25"/>
    <p:sldId id="27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002596"/>
    <a:srgbClr val="2B48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95" autoAdjust="0"/>
  </p:normalViewPr>
  <p:slideViewPr>
    <p:cSldViewPr snapToGrid="0" showGuides="1">
      <p:cViewPr varScale="1">
        <p:scale>
          <a:sx n="107" d="100"/>
          <a:sy n="107" d="100"/>
        </p:scale>
        <p:origin x="-1650" y="-84"/>
      </p:cViewPr>
      <p:guideLst>
        <p:guide orient="horz" pos="4218"/>
        <p:guide orient="horz" pos="964"/>
        <p:guide orient="horz" pos="1012"/>
        <p:guide orient="horz" pos="630"/>
        <p:guide orient="horz" pos="1517"/>
        <p:guide pos="2880"/>
        <p:guide pos="144"/>
        <p:guide pos="5616"/>
        <p:guide pos="5444"/>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02" d="100"/>
          <a:sy n="102" d="100"/>
        </p:scale>
        <p:origin x="-34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3934" y="0"/>
            <a:ext cx="2747865" cy="457200"/>
          </a:xfrm>
          <a:prstGeom prst="rect">
            <a:avLst/>
          </a:prstGeom>
        </p:spPr>
        <p:txBody>
          <a:bodyPr vert="horz" lIns="91440" tIns="45720" rIns="91440" bIns="45720" rtlCol="0" anchor="ctr" anchorCtr="0"/>
          <a:lstStyle>
            <a:lvl1pPr algn="l">
              <a:defRPr sz="1200"/>
            </a:lvl1pPr>
          </a:lstStyle>
          <a:p>
            <a:r>
              <a:rPr lang="en-US" smtClean="0"/>
              <a:t>Datalogic ADC</a:t>
            </a:r>
            <a:endParaRPr lang="en-US"/>
          </a:p>
        </p:txBody>
      </p:sp>
      <p:sp>
        <p:nvSpPr>
          <p:cNvPr id="3" name="Date Placeholder 2"/>
          <p:cNvSpPr>
            <a:spLocks noGrp="1"/>
          </p:cNvSpPr>
          <p:nvPr>
            <p:ph type="dt" sz="quarter" idx="1"/>
          </p:nvPr>
        </p:nvSpPr>
        <p:spPr>
          <a:xfrm>
            <a:off x="3884613" y="0"/>
            <a:ext cx="2749452" cy="457200"/>
          </a:xfrm>
          <a:prstGeom prst="rect">
            <a:avLst/>
          </a:prstGeom>
        </p:spPr>
        <p:txBody>
          <a:bodyPr vert="horz" lIns="91440" tIns="45720" rIns="91440" bIns="45720" rtlCol="0" anchor="ctr" anchorCtr="0"/>
          <a:lstStyle>
            <a:lvl1pPr algn="r">
              <a:defRPr sz="1200"/>
            </a:lvl1pPr>
          </a:lstStyle>
          <a:p>
            <a:fld id="{243C4086-E6B8-4FAC-8B49-86792EFC9406}" type="datetimeFigureOut">
              <a:rPr lang="en-US" smtClean="0"/>
              <a:t>9/23/2013</a:t>
            </a:fld>
            <a:endParaRPr lang="en-US"/>
          </a:p>
        </p:txBody>
      </p:sp>
      <p:sp>
        <p:nvSpPr>
          <p:cNvPr id="4" name="Footer Placeholder 3"/>
          <p:cNvSpPr>
            <a:spLocks noGrp="1"/>
          </p:cNvSpPr>
          <p:nvPr>
            <p:ph type="ftr" sz="quarter" idx="2"/>
          </p:nvPr>
        </p:nvSpPr>
        <p:spPr>
          <a:xfrm>
            <a:off x="242596" y="8685213"/>
            <a:ext cx="5001208" cy="457200"/>
          </a:xfrm>
          <a:prstGeom prst="rect">
            <a:avLst/>
          </a:prstGeom>
        </p:spPr>
        <p:txBody>
          <a:bodyPr vert="horz" lIns="91440" tIns="45720" rIns="91440" bIns="45720" rtlCol="0" anchor="ctr" anchorCtr="0"/>
          <a:lstStyle>
            <a:lvl1pPr algn="l">
              <a:defRPr sz="1200"/>
            </a:lvl1pPr>
          </a:lstStyle>
          <a:p>
            <a:r>
              <a:rPr lang="en-US" smtClean="0"/>
              <a:t>© 2012 Datalogic ADC, Inc. • Confidential Proprietary Information</a:t>
            </a:r>
            <a:endParaRPr lang="en-US"/>
          </a:p>
        </p:txBody>
      </p:sp>
      <p:sp>
        <p:nvSpPr>
          <p:cNvPr id="5" name="Slide Number Placeholder 4"/>
          <p:cNvSpPr>
            <a:spLocks noGrp="1"/>
          </p:cNvSpPr>
          <p:nvPr>
            <p:ph type="sldNum" sz="quarter" idx="3"/>
          </p:nvPr>
        </p:nvSpPr>
        <p:spPr>
          <a:xfrm>
            <a:off x="5719666" y="8685213"/>
            <a:ext cx="914400" cy="457200"/>
          </a:xfrm>
          <a:prstGeom prst="rect">
            <a:avLst/>
          </a:prstGeom>
        </p:spPr>
        <p:txBody>
          <a:bodyPr vert="horz" lIns="91440" tIns="45720" rIns="91440" bIns="45720" rtlCol="0" anchor="ctr" anchorCtr="0"/>
          <a:lstStyle>
            <a:lvl1pPr algn="r">
              <a:defRPr sz="1200"/>
            </a:lvl1pPr>
          </a:lstStyle>
          <a:p>
            <a:fld id="{6B5BD616-3E75-48FD-9DBD-810B11F47F92}" type="slidenum">
              <a:rPr lang="en-US" smtClean="0"/>
              <a:t>‹#›</a:t>
            </a:fld>
            <a:endParaRPr lang="en-US"/>
          </a:p>
        </p:txBody>
      </p:sp>
    </p:spTree>
    <p:extLst>
      <p:ext uri="{BB962C8B-B14F-4D97-AF65-F5344CB8AC3E}">
        <p14:creationId xmlns:p14="http://schemas.microsoft.com/office/powerpoint/2010/main" val="83147491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33264" y="0"/>
            <a:ext cx="2738535" cy="457200"/>
          </a:xfrm>
          <a:prstGeom prst="rect">
            <a:avLst/>
          </a:prstGeom>
        </p:spPr>
        <p:txBody>
          <a:bodyPr vert="horz" lIns="91440" tIns="45720" rIns="91440" bIns="45720" rtlCol="0" anchor="ctr" anchorCtr="0"/>
          <a:lstStyle>
            <a:lvl1pPr algn="l">
              <a:defRPr sz="1200"/>
            </a:lvl1pPr>
          </a:lstStyle>
          <a:p>
            <a:r>
              <a:rPr lang="en-US" smtClean="0"/>
              <a:t>Datalogic ADC</a:t>
            </a:r>
            <a:endParaRPr lang="en-US"/>
          </a:p>
        </p:txBody>
      </p:sp>
      <p:sp>
        <p:nvSpPr>
          <p:cNvPr id="3" name="Date Placeholder 2"/>
          <p:cNvSpPr>
            <a:spLocks noGrp="1"/>
          </p:cNvSpPr>
          <p:nvPr>
            <p:ph type="dt" idx="1"/>
          </p:nvPr>
        </p:nvSpPr>
        <p:spPr>
          <a:xfrm>
            <a:off x="3884613" y="0"/>
            <a:ext cx="2749452" cy="457200"/>
          </a:xfrm>
          <a:prstGeom prst="rect">
            <a:avLst/>
          </a:prstGeom>
        </p:spPr>
        <p:txBody>
          <a:bodyPr vert="horz" lIns="91440" tIns="45720" rIns="91440" bIns="45720" rtlCol="0" anchor="ctr" anchorCtr="0"/>
          <a:lstStyle>
            <a:lvl1pPr algn="r">
              <a:defRPr sz="1200"/>
            </a:lvl1pPr>
          </a:lstStyle>
          <a:p>
            <a:fld id="{33B1F6E5-7779-485E-85CA-11118D14BC74}" type="datetimeFigureOut">
              <a:rPr lang="en-US" smtClean="0"/>
              <a:t>9/23/2013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5243804" cy="457200"/>
          </a:xfrm>
          <a:prstGeom prst="rect">
            <a:avLst/>
          </a:prstGeom>
        </p:spPr>
        <p:txBody>
          <a:bodyPr vert="horz" lIns="91440" tIns="45720" rIns="91440" bIns="45720" rtlCol="0" anchor="ctr" anchorCtr="0"/>
          <a:lstStyle>
            <a:lvl1pPr algn="l">
              <a:defRPr sz="1200"/>
            </a:lvl1pPr>
          </a:lstStyle>
          <a:p>
            <a:r>
              <a:rPr lang="en-US" smtClean="0"/>
              <a:t>© 2012 Datalogic ADC, Inc. • Confidential Proprietary Information</a:t>
            </a:r>
            <a:endParaRPr lang="en-US"/>
          </a:p>
        </p:txBody>
      </p:sp>
      <p:sp>
        <p:nvSpPr>
          <p:cNvPr id="7" name="Slide Number Placeholder 6"/>
          <p:cNvSpPr>
            <a:spLocks noGrp="1"/>
          </p:cNvSpPr>
          <p:nvPr>
            <p:ph type="sldNum" sz="quarter" idx="5"/>
          </p:nvPr>
        </p:nvSpPr>
        <p:spPr>
          <a:xfrm>
            <a:off x="5719665" y="8685213"/>
            <a:ext cx="914400" cy="457200"/>
          </a:xfrm>
          <a:prstGeom prst="rect">
            <a:avLst/>
          </a:prstGeom>
        </p:spPr>
        <p:txBody>
          <a:bodyPr vert="horz" lIns="91440" tIns="45720" rIns="91440" bIns="45720" rtlCol="0" anchor="ctr" anchorCtr="0"/>
          <a:lstStyle>
            <a:lvl1pPr algn="r">
              <a:defRPr sz="1200"/>
            </a:lvl1pPr>
          </a:lstStyle>
          <a:p>
            <a:fld id="{D2E23686-9DA1-4420-BB3B-7F364B2BB630}" type="slidenum">
              <a:rPr lang="en-US" smtClean="0"/>
              <a:t>‹#›</a:t>
            </a:fld>
            <a:endParaRPr lang="en-US"/>
          </a:p>
        </p:txBody>
      </p:sp>
    </p:spTree>
    <p:extLst>
      <p:ext uri="{BB962C8B-B14F-4D97-AF65-F5344CB8AC3E}">
        <p14:creationId xmlns:p14="http://schemas.microsoft.com/office/powerpoint/2010/main" val="427212189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mailto:corporate@datalogic.com"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67161" y="2444362"/>
            <a:ext cx="7190913" cy="537471"/>
          </a:xfrm>
        </p:spPr>
        <p:txBody>
          <a:bodyPr/>
          <a:lstStyle>
            <a:lvl1pPr algn="ctr">
              <a:defRPr sz="4000" baseline="0">
                <a:solidFill>
                  <a:schemeClr val="bg1"/>
                </a:solidFill>
                <a:latin typeface="Lucida Sans"/>
                <a:cs typeface="Lucida Sans"/>
              </a:defRPr>
            </a:lvl1pPr>
          </a:lstStyle>
          <a:p>
            <a:r>
              <a:rPr lang="en-US" dirty="0" smtClean="0"/>
              <a:t>Click to insert title</a:t>
            </a:r>
            <a:endParaRPr lang="en-US" dirty="0"/>
          </a:p>
        </p:txBody>
      </p:sp>
      <p:sp>
        <p:nvSpPr>
          <p:cNvPr id="11" name="Text Placeholder 10"/>
          <p:cNvSpPr>
            <a:spLocks noGrp="1"/>
          </p:cNvSpPr>
          <p:nvPr>
            <p:ph type="body" sz="quarter" idx="14" hasCustomPrompt="1"/>
          </p:nvPr>
        </p:nvSpPr>
        <p:spPr>
          <a:xfrm>
            <a:off x="2469351" y="6023124"/>
            <a:ext cx="4811713" cy="356109"/>
          </a:xfrm>
        </p:spPr>
        <p:txBody>
          <a:bodyPr>
            <a:normAutofit/>
          </a:bodyPr>
          <a:lstStyle>
            <a:lvl1pPr marL="0" indent="0" algn="ctr">
              <a:buNone/>
              <a:defRPr sz="1600">
                <a:solidFill>
                  <a:schemeClr val="bg1"/>
                </a:solidFill>
              </a:defRPr>
            </a:lvl1pPr>
          </a:lstStyle>
          <a:p>
            <a:pPr lvl="0"/>
            <a:r>
              <a:rPr lang="en-US" dirty="0" smtClean="0"/>
              <a:t>Place, Month 2013</a:t>
            </a:r>
            <a:endParaRPr lang="en-US" dirty="0"/>
          </a:p>
        </p:txBody>
      </p:sp>
      <p:pic>
        <p:nvPicPr>
          <p:cNvPr id="8" name="Immagine 7"/>
          <p:cNvPicPr>
            <a:picLocks noChangeAspect="1"/>
          </p:cNvPicPr>
          <p:nvPr userDrawn="1"/>
        </p:nvPicPr>
        <p:blipFill>
          <a:blip r:embed="rId3"/>
          <a:stretch>
            <a:fillRect/>
          </a:stretch>
        </p:blipFill>
        <p:spPr>
          <a:xfrm>
            <a:off x="3205578" y="820790"/>
            <a:ext cx="3435072" cy="404948"/>
          </a:xfrm>
          <a:prstGeom prst="rect">
            <a:avLst/>
          </a:prstGeom>
        </p:spPr>
      </p:pic>
    </p:spTree>
    <p:extLst>
      <p:ext uri="{BB962C8B-B14F-4D97-AF65-F5344CB8AC3E}">
        <p14:creationId xmlns:p14="http://schemas.microsoft.com/office/powerpoint/2010/main" val="2991081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72C2BF82-A7EA-419E-A6D8-59190EA55268}" type="slidenum">
              <a:rPr lang="en-US" smtClean="0"/>
              <a:t>‹#›</a:t>
            </a:fld>
            <a:endParaRPr lang="en-US"/>
          </a:p>
        </p:txBody>
      </p:sp>
    </p:spTree>
    <p:extLst>
      <p:ext uri="{BB962C8B-B14F-4D97-AF65-F5344CB8AC3E}">
        <p14:creationId xmlns:p14="http://schemas.microsoft.com/office/powerpoint/2010/main" val="84239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9915" y="2889608"/>
            <a:ext cx="7821121" cy="1362075"/>
          </a:xfrm>
        </p:spPr>
        <p:txBody>
          <a:bodyPr anchor="t"/>
          <a:lstStyle>
            <a:lvl1pPr algn="l">
              <a:defRPr sz="3200" b="0" cap="none" baseline="0">
                <a:solidFill>
                  <a:srgbClr val="002596"/>
                </a:solidFill>
              </a:defRPr>
            </a:lvl1pPr>
          </a:lstStyle>
          <a:p>
            <a:r>
              <a:rPr lang="en-US" dirty="0" smtClean="0"/>
              <a:t>Section Break Title</a:t>
            </a:r>
            <a:endParaRPr lang="en-US" dirty="0"/>
          </a:p>
        </p:txBody>
      </p:sp>
      <p:sp>
        <p:nvSpPr>
          <p:cNvPr id="6" name="Slide Number Placeholder 5"/>
          <p:cNvSpPr>
            <a:spLocks noGrp="1"/>
          </p:cNvSpPr>
          <p:nvPr>
            <p:ph type="sldNum" sz="quarter" idx="12"/>
          </p:nvPr>
        </p:nvSpPr>
        <p:spPr/>
        <p:txBody>
          <a:bodyPr/>
          <a:lstStyle/>
          <a:p>
            <a:fld id="{72C2BF82-A7EA-419E-A6D8-59190EA55268}" type="slidenum">
              <a:rPr lang="en-US" smtClean="0"/>
              <a:t>‹#›</a:t>
            </a:fld>
            <a:endParaRPr lang="en-US"/>
          </a:p>
        </p:txBody>
      </p:sp>
    </p:spTree>
    <p:extLst>
      <p:ext uri="{BB962C8B-B14F-4D97-AF65-F5344CB8AC3E}">
        <p14:creationId xmlns:p14="http://schemas.microsoft.com/office/powerpoint/2010/main" val="3798416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Content Placeholder 3"/>
          <p:cNvSpPr>
            <a:spLocks noGrp="1"/>
          </p:cNvSpPr>
          <p:nvPr>
            <p:ph sz="half" idx="2" hasCustomPrompt="1"/>
          </p:nvPr>
        </p:nvSpPr>
        <p:spPr>
          <a:xfrm>
            <a:off x="4323425" y="1600200"/>
            <a:ext cx="4202752" cy="4578658"/>
          </a:xfrm>
        </p:spPr>
        <p:txBody>
          <a:bodyPr/>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72C2BF82-A7EA-419E-A6D8-59190EA55268}" type="slidenum">
              <a:rPr lang="en-US" smtClean="0"/>
              <a:t>‹#›</a:t>
            </a:fld>
            <a:endParaRPr lang="en-US"/>
          </a:p>
        </p:txBody>
      </p:sp>
      <p:sp>
        <p:nvSpPr>
          <p:cNvPr id="8" name="Segnaposto immagine 2"/>
          <p:cNvSpPr>
            <a:spLocks noGrp="1"/>
          </p:cNvSpPr>
          <p:nvPr>
            <p:ph type="pic" idx="13" hasCustomPrompt="1"/>
          </p:nvPr>
        </p:nvSpPr>
        <p:spPr>
          <a:xfrm>
            <a:off x="1075764" y="1600200"/>
            <a:ext cx="3136195" cy="4546848"/>
          </a:xfrm>
          <a:prstGeom prst="rect">
            <a:avLst/>
          </a:prstGeo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val="244610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1092062" y="1589197"/>
            <a:ext cx="7426024" cy="894289"/>
          </a:xfrm>
        </p:spPr>
        <p:txBody>
          <a:bodyPr/>
          <a:lstStyle>
            <a:lvl1pPr algn="ctr">
              <a:defRPr sz="4400"/>
            </a:lvl1pPr>
          </a:lstStyle>
          <a:p>
            <a:r>
              <a:rPr lang="it-IT" dirty="0" err="1" smtClean="0"/>
              <a:t>Thank</a:t>
            </a:r>
            <a:r>
              <a:rPr lang="it-IT" dirty="0" smtClean="0"/>
              <a:t> </a:t>
            </a:r>
            <a:r>
              <a:rPr lang="it-IT" dirty="0" err="1" smtClean="0"/>
              <a:t>You</a:t>
            </a:r>
            <a:r>
              <a:rPr lang="it-IT" dirty="0" smtClean="0"/>
              <a:t>!</a:t>
            </a:r>
            <a:endParaRPr lang="it-IT" dirty="0"/>
          </a:p>
        </p:txBody>
      </p:sp>
      <p:sp>
        <p:nvSpPr>
          <p:cNvPr id="3" name="Segnaposto numero diapositiva 2"/>
          <p:cNvSpPr>
            <a:spLocks noGrp="1"/>
          </p:cNvSpPr>
          <p:nvPr>
            <p:ph type="sldNum" sz="quarter" idx="10"/>
          </p:nvPr>
        </p:nvSpPr>
        <p:spPr/>
        <p:txBody>
          <a:bodyPr/>
          <a:lstStyle/>
          <a:p>
            <a:fld id="{72C2BF82-A7EA-419E-A6D8-59190EA55268}" type="slidenum">
              <a:rPr lang="en-US" smtClean="0"/>
              <a:pPr/>
              <a:t>‹#›</a:t>
            </a:fld>
            <a:endParaRPr lang="en-US" dirty="0"/>
          </a:p>
        </p:txBody>
      </p:sp>
      <p:sp>
        <p:nvSpPr>
          <p:cNvPr id="8" name="Text Box 3"/>
          <p:cNvSpPr txBox="1">
            <a:spLocks noChangeArrowheads="1"/>
          </p:cNvSpPr>
          <p:nvPr userDrawn="1"/>
        </p:nvSpPr>
        <p:spPr bwMode="auto">
          <a:xfrm>
            <a:off x="1090706" y="2976395"/>
            <a:ext cx="7470588" cy="1569660"/>
          </a:xfrm>
          <a:prstGeom prst="rect">
            <a:avLst/>
          </a:prstGeom>
          <a:noFill/>
          <a:ln w="9525">
            <a:noFill/>
            <a:miter lim="800000"/>
            <a:headEnd/>
            <a:tailEnd/>
          </a:ln>
        </p:spPr>
        <p:txBody>
          <a:bodyPr wrap="square">
            <a:spAutoFit/>
          </a:bodyPr>
          <a:lstStyle/>
          <a:p>
            <a:pPr algn="just">
              <a:lnSpc>
                <a:spcPct val="150000"/>
              </a:lnSpc>
              <a:buClr>
                <a:schemeClr val="bg1"/>
              </a:buClr>
              <a:tabLst>
                <a:tab pos="0" algn="l"/>
              </a:tabLst>
            </a:pPr>
            <a:r>
              <a:rPr lang="en-US" sz="800" dirty="0">
                <a:solidFill>
                  <a:schemeClr val="tx1">
                    <a:lumMod val="65000"/>
                    <a:lumOff val="35000"/>
                  </a:schemeClr>
                </a:solidFill>
                <a:latin typeface="Lucida Sans"/>
                <a:ea typeface="Arial Unicode MS" pitchFamily="34" charset="-128"/>
                <a:cs typeface="Arial Unicode MS" pitchFamily="34" charset="-128"/>
              </a:rPr>
              <a:t>This presentation contains statements that are neither reported financial results nor other historical information. These statements are forward-looking statements. These forward-looking statements rely on a number of assumptions and are subject to a number of risks and uncertainties, many of which are outside the control of Datalogic </a:t>
            </a:r>
            <a:r>
              <a:rPr lang="en-US" sz="800" dirty="0" err="1">
                <a:solidFill>
                  <a:schemeClr val="tx1">
                    <a:lumMod val="65000"/>
                    <a:lumOff val="35000"/>
                  </a:schemeClr>
                </a:solidFill>
                <a:latin typeface="Lucida Sans"/>
                <a:ea typeface="Arial Unicode MS" pitchFamily="34" charset="-128"/>
                <a:cs typeface="Arial Unicode MS" pitchFamily="34" charset="-128"/>
              </a:rPr>
              <a:t>S.p.A</a:t>
            </a:r>
            <a:r>
              <a:rPr lang="en-US" sz="800" dirty="0">
                <a:solidFill>
                  <a:schemeClr val="tx1">
                    <a:lumMod val="65000"/>
                    <a:lumOff val="35000"/>
                  </a:schemeClr>
                </a:solidFill>
                <a:latin typeface="Lucida Sans"/>
                <a:ea typeface="Arial Unicode MS" pitchFamily="34" charset="-128"/>
                <a:cs typeface="Arial Unicode MS" pitchFamily="34" charset="-128"/>
              </a:rPr>
              <a:t>., that could cause actual results to differ materially from those expressed in or implied by such statements, such as future market conditions, currency fluctuations, the behavior of other market participants and the actions of governmental and state regulators</a:t>
            </a:r>
          </a:p>
          <a:p>
            <a:pPr algn="just">
              <a:lnSpc>
                <a:spcPct val="150000"/>
              </a:lnSpc>
              <a:buClr>
                <a:schemeClr val="bg1"/>
              </a:buClr>
              <a:buFont typeface="Wingdings" pitchFamily="2" charset="2"/>
              <a:buNone/>
              <a:tabLst>
                <a:tab pos="0" algn="l"/>
              </a:tabLst>
            </a:pPr>
            <a:endParaRPr lang="en-US" sz="800" dirty="0">
              <a:solidFill>
                <a:schemeClr val="tx1">
                  <a:lumMod val="65000"/>
                  <a:lumOff val="35000"/>
                </a:schemeClr>
              </a:solidFill>
              <a:latin typeface="Lucida Sans"/>
              <a:ea typeface="Arial Unicode MS" pitchFamily="34" charset="-128"/>
              <a:cs typeface="Arial Unicode MS" pitchFamily="34" charset="-128"/>
            </a:endParaRPr>
          </a:p>
          <a:p>
            <a:pPr algn="just">
              <a:lnSpc>
                <a:spcPct val="150000"/>
              </a:lnSpc>
              <a:buClr>
                <a:schemeClr val="bg1"/>
              </a:buClr>
              <a:buFont typeface="Wingdings" pitchFamily="2" charset="2"/>
              <a:buNone/>
              <a:tabLst>
                <a:tab pos="0" algn="l"/>
              </a:tabLst>
            </a:pPr>
            <a:r>
              <a:rPr lang="en-US" sz="800" dirty="0">
                <a:solidFill>
                  <a:schemeClr val="tx1">
                    <a:lumMod val="65000"/>
                    <a:lumOff val="35000"/>
                  </a:schemeClr>
                </a:solidFill>
                <a:latin typeface="Lucida Sans"/>
                <a:ea typeface="Arial Unicode MS" pitchFamily="34" charset="-128"/>
                <a:cs typeface="Arial Unicode MS" pitchFamily="34" charset="-128"/>
              </a:rPr>
              <a:t>© </a:t>
            </a:r>
            <a:r>
              <a:rPr lang="en-US" sz="800" dirty="0" smtClean="0">
                <a:solidFill>
                  <a:schemeClr val="tx1">
                    <a:lumMod val="65000"/>
                    <a:lumOff val="35000"/>
                  </a:schemeClr>
                </a:solidFill>
                <a:latin typeface="Lucida Sans"/>
                <a:ea typeface="Arial Unicode MS" pitchFamily="34" charset="-128"/>
                <a:cs typeface="Arial Unicode MS" pitchFamily="34" charset="-128"/>
              </a:rPr>
              <a:t>2013 </a:t>
            </a:r>
            <a:r>
              <a:rPr lang="en-US" sz="800" dirty="0">
                <a:solidFill>
                  <a:schemeClr val="tx1">
                    <a:lumMod val="65000"/>
                    <a:lumOff val="35000"/>
                  </a:schemeClr>
                </a:solidFill>
                <a:latin typeface="Lucida Sans"/>
                <a:ea typeface="Arial Unicode MS" pitchFamily="34" charset="-128"/>
                <a:cs typeface="Arial Unicode MS" pitchFamily="34" charset="-128"/>
              </a:rPr>
              <a:t>Datalogic </a:t>
            </a:r>
            <a:r>
              <a:rPr lang="en-US" sz="800" dirty="0" err="1">
                <a:solidFill>
                  <a:schemeClr val="tx1">
                    <a:lumMod val="65000"/>
                    <a:lumOff val="35000"/>
                  </a:schemeClr>
                </a:solidFill>
                <a:latin typeface="Lucida Sans"/>
                <a:ea typeface="Arial Unicode MS" pitchFamily="34" charset="-128"/>
                <a:cs typeface="Arial Unicode MS" pitchFamily="34" charset="-128"/>
              </a:rPr>
              <a:t>S.p.A</a:t>
            </a:r>
            <a:r>
              <a:rPr lang="en-US" sz="800" dirty="0">
                <a:solidFill>
                  <a:schemeClr val="tx1">
                    <a:lumMod val="65000"/>
                    <a:lumOff val="35000"/>
                  </a:schemeClr>
                </a:solidFill>
                <a:latin typeface="Lucida Sans"/>
                <a:ea typeface="Arial Unicode MS" pitchFamily="34" charset="-128"/>
                <a:cs typeface="Arial Unicode MS" pitchFamily="34" charset="-128"/>
              </a:rPr>
              <a:t>. - All rights reserved. • Protected to the fullest extent under U.S. and international laws. • Copying, or altering of this document is prohibited without express written consent from Datalogic </a:t>
            </a:r>
            <a:r>
              <a:rPr lang="en-US" sz="800" dirty="0" err="1">
                <a:solidFill>
                  <a:schemeClr val="tx1">
                    <a:lumMod val="65000"/>
                    <a:lumOff val="35000"/>
                  </a:schemeClr>
                </a:solidFill>
                <a:latin typeface="Lucida Sans"/>
                <a:ea typeface="Arial Unicode MS" pitchFamily="34" charset="-128"/>
                <a:cs typeface="Arial Unicode MS" pitchFamily="34" charset="-128"/>
              </a:rPr>
              <a:t>S.p.A</a:t>
            </a:r>
            <a:r>
              <a:rPr lang="en-US" sz="800" dirty="0">
                <a:solidFill>
                  <a:schemeClr val="tx1">
                    <a:lumMod val="65000"/>
                    <a:lumOff val="35000"/>
                  </a:schemeClr>
                </a:solidFill>
                <a:latin typeface="Lucida Sans"/>
                <a:ea typeface="Arial Unicode MS" pitchFamily="34" charset="-128"/>
                <a:cs typeface="Arial Unicode MS" pitchFamily="34" charset="-128"/>
              </a:rPr>
              <a:t>. Datalogic and the Datalogic logo are registered trademarks of Datalogic </a:t>
            </a:r>
            <a:r>
              <a:rPr lang="en-US" sz="800" dirty="0" err="1">
                <a:solidFill>
                  <a:schemeClr val="tx1">
                    <a:lumMod val="65000"/>
                    <a:lumOff val="35000"/>
                  </a:schemeClr>
                </a:solidFill>
                <a:latin typeface="Lucida Sans"/>
                <a:ea typeface="Arial Unicode MS" pitchFamily="34" charset="-128"/>
                <a:cs typeface="Arial Unicode MS" pitchFamily="34" charset="-128"/>
              </a:rPr>
              <a:t>S.p.A</a:t>
            </a:r>
            <a:r>
              <a:rPr lang="en-US" sz="800" dirty="0">
                <a:solidFill>
                  <a:schemeClr val="tx1">
                    <a:lumMod val="65000"/>
                    <a:lumOff val="35000"/>
                  </a:schemeClr>
                </a:solidFill>
                <a:latin typeface="Lucida Sans"/>
                <a:ea typeface="Arial Unicode MS" pitchFamily="34" charset="-128"/>
                <a:cs typeface="Arial Unicode MS" pitchFamily="34" charset="-128"/>
              </a:rPr>
              <a:t>. in many countries, including the U.S.A. and the E.U. All other brand and product names may be trademarks of their respective owners. </a:t>
            </a:r>
            <a:endParaRPr lang="en-GB" sz="800" dirty="0">
              <a:solidFill>
                <a:schemeClr val="tx1">
                  <a:lumMod val="65000"/>
                  <a:lumOff val="35000"/>
                </a:schemeClr>
              </a:solidFill>
              <a:latin typeface="Lucida Sans"/>
              <a:ea typeface="Arial Unicode MS" pitchFamily="34" charset="-128"/>
              <a:cs typeface="Arial Unicode MS" pitchFamily="34" charset="-128"/>
            </a:endParaRPr>
          </a:p>
        </p:txBody>
      </p:sp>
      <p:pic>
        <p:nvPicPr>
          <p:cNvPr id="9" name="Picture 2" descr="C:\Users\mferrozzi\Desktop\Datalogic_LOGO_RG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00881" y="5312011"/>
            <a:ext cx="3427139" cy="392693"/>
          </a:xfrm>
          <a:prstGeom prst="rect">
            <a:avLst/>
          </a:prstGeom>
          <a:noFill/>
          <a:extLst>
            <a:ext uri="{909E8E84-426E-40DD-AFC4-6F175D3DCCD1}">
              <a14:hiddenFill xmlns:a14="http://schemas.microsoft.com/office/drawing/2010/main">
                <a:solidFill>
                  <a:srgbClr val="FFFFFF"/>
                </a:solidFill>
              </a14:hiddenFill>
            </a:ext>
          </a:extLst>
        </p:spPr>
      </p:pic>
      <p:sp>
        <p:nvSpPr>
          <p:cNvPr id="13" name="Segnaposto testo 12"/>
          <p:cNvSpPr>
            <a:spLocks noGrp="1"/>
          </p:cNvSpPr>
          <p:nvPr>
            <p:ph type="body" sz="quarter" idx="12" hasCustomPrompt="1"/>
          </p:nvPr>
        </p:nvSpPr>
        <p:spPr>
          <a:xfrm>
            <a:off x="5819681" y="4959246"/>
            <a:ext cx="2741613" cy="1175224"/>
          </a:xfrm>
        </p:spPr>
        <p:txBody>
          <a:bodyPr wrap="square"/>
          <a:lstStyle>
            <a:lvl1pPr marL="0" indent="0" algn="l" defTabSz="457200" rtl="0" eaLnBrk="1" latinLnBrk="0" hangingPunct="1">
              <a:lnSpc>
                <a:spcPct val="80000"/>
              </a:lnSpc>
              <a:buNone/>
              <a:defRPr sz="1600">
                <a:solidFill>
                  <a:schemeClr val="tx2"/>
                </a:solidFill>
              </a:defRPr>
            </a:lvl1pPr>
          </a:lstStyle>
          <a:p>
            <a:r>
              <a:rPr lang="it-IT" sz="1000" b="1" dirty="0" smtClean="0">
                <a:solidFill>
                  <a:schemeClr val="tx1">
                    <a:lumMod val="65000"/>
                    <a:lumOff val="35000"/>
                  </a:schemeClr>
                </a:solidFill>
                <a:latin typeface="Lucida Sans"/>
                <a:ea typeface="Arial Unicode MS" pitchFamily="34" charset="-128"/>
                <a:cs typeface="Arial Unicode MS" pitchFamily="34" charset="-128"/>
              </a:rPr>
              <a:t>Datalogic S.p.A.</a:t>
            </a:r>
          </a:p>
          <a:p>
            <a:r>
              <a:rPr lang="it-IT" sz="1000" dirty="0" smtClean="0">
                <a:solidFill>
                  <a:schemeClr val="tx1">
                    <a:lumMod val="65000"/>
                    <a:lumOff val="35000"/>
                  </a:schemeClr>
                </a:solidFill>
                <a:latin typeface="Lucida Sans"/>
                <a:ea typeface="Arial Unicode MS" pitchFamily="34" charset="-128"/>
                <a:cs typeface="Arial Unicode MS" pitchFamily="34" charset="-128"/>
              </a:rPr>
              <a:t>Via </a:t>
            </a:r>
            <a:r>
              <a:rPr lang="it-IT" sz="1000" dirty="0" err="1" smtClean="0">
                <a:solidFill>
                  <a:schemeClr val="tx1">
                    <a:lumMod val="65000"/>
                    <a:lumOff val="35000"/>
                  </a:schemeClr>
                </a:solidFill>
                <a:latin typeface="Lucida Sans"/>
                <a:ea typeface="Arial Unicode MS" pitchFamily="34" charset="-128"/>
                <a:cs typeface="Arial Unicode MS" pitchFamily="34" charset="-128"/>
              </a:rPr>
              <a:t>Candini</a:t>
            </a:r>
            <a:r>
              <a:rPr lang="it-IT" sz="1000" dirty="0" smtClean="0">
                <a:solidFill>
                  <a:schemeClr val="tx1">
                    <a:lumMod val="65000"/>
                    <a:lumOff val="35000"/>
                  </a:schemeClr>
                </a:solidFill>
                <a:latin typeface="Lucida Sans"/>
                <a:ea typeface="Arial Unicode MS" pitchFamily="34" charset="-128"/>
                <a:cs typeface="Arial Unicode MS" pitchFamily="34" charset="-128"/>
              </a:rPr>
              <a:t>, 2</a:t>
            </a:r>
          </a:p>
          <a:p>
            <a:r>
              <a:rPr lang="it-IT" sz="1000" dirty="0" smtClean="0">
                <a:solidFill>
                  <a:schemeClr val="tx1">
                    <a:lumMod val="65000"/>
                    <a:lumOff val="35000"/>
                  </a:schemeClr>
                </a:solidFill>
                <a:latin typeface="Lucida Sans"/>
                <a:ea typeface="Arial Unicode MS" pitchFamily="34" charset="-128"/>
                <a:cs typeface="Arial Unicode MS" pitchFamily="34" charset="-128"/>
              </a:rPr>
              <a:t>40012 Lippo di Calderara di Reno</a:t>
            </a:r>
          </a:p>
          <a:p>
            <a:r>
              <a:rPr lang="it-IT" sz="1000" dirty="0" smtClean="0">
                <a:solidFill>
                  <a:schemeClr val="tx1">
                    <a:lumMod val="65000"/>
                    <a:lumOff val="35000"/>
                  </a:schemeClr>
                </a:solidFill>
                <a:latin typeface="Lucida Sans"/>
                <a:ea typeface="Arial Unicode MS" pitchFamily="34" charset="-128"/>
                <a:cs typeface="Arial Unicode MS" pitchFamily="34" charset="-128"/>
              </a:rPr>
              <a:t>Bologna – </a:t>
            </a:r>
            <a:r>
              <a:rPr lang="it-IT" sz="1000" dirty="0" err="1" smtClean="0">
                <a:solidFill>
                  <a:schemeClr val="tx1">
                    <a:lumMod val="65000"/>
                    <a:lumOff val="35000"/>
                  </a:schemeClr>
                </a:solidFill>
                <a:latin typeface="Lucida Sans"/>
                <a:ea typeface="Arial Unicode MS" pitchFamily="34" charset="-128"/>
                <a:cs typeface="Arial Unicode MS" pitchFamily="34" charset="-128"/>
              </a:rPr>
              <a:t>Italy</a:t>
            </a:r>
            <a:endParaRPr lang="it-IT" sz="1000" dirty="0" smtClean="0">
              <a:solidFill>
                <a:schemeClr val="tx1">
                  <a:lumMod val="65000"/>
                  <a:lumOff val="35000"/>
                </a:schemeClr>
              </a:solidFill>
              <a:latin typeface="Lucida Sans"/>
              <a:ea typeface="Arial Unicode MS" pitchFamily="34" charset="-128"/>
              <a:cs typeface="Arial Unicode MS" pitchFamily="34" charset="-128"/>
            </a:endParaRPr>
          </a:p>
          <a:p>
            <a:r>
              <a:rPr lang="it-IT" sz="1000" dirty="0" smtClean="0">
                <a:solidFill>
                  <a:schemeClr val="tx1">
                    <a:lumMod val="65000"/>
                    <a:lumOff val="35000"/>
                  </a:schemeClr>
                </a:solidFill>
                <a:latin typeface="Lucida Sans"/>
                <a:ea typeface="Arial Unicode MS" pitchFamily="34" charset="-128"/>
                <a:cs typeface="Arial Unicode MS" pitchFamily="34" charset="-128"/>
              </a:rPr>
              <a:t>Tel. +39 051 3147011</a:t>
            </a:r>
          </a:p>
          <a:p>
            <a:pPr marL="0" algn="l" defTabSz="457200" rtl="0" eaLnBrk="1" latinLnBrk="0" hangingPunct="1"/>
            <a:r>
              <a:rPr lang="it-IT" sz="1000" kern="1200" dirty="0" smtClean="0">
                <a:solidFill>
                  <a:schemeClr val="tx1">
                    <a:lumMod val="65000"/>
                    <a:lumOff val="35000"/>
                  </a:schemeClr>
                </a:solidFill>
                <a:latin typeface="Lucida Sans"/>
                <a:ea typeface="Arial Unicode MS" pitchFamily="34" charset="-128"/>
                <a:cs typeface="Arial Unicode MS" pitchFamily="34" charset="-128"/>
              </a:rPr>
              <a:t>Fax +39 051 3147205</a:t>
            </a:r>
          </a:p>
          <a:p>
            <a:pPr marL="0" algn="l" defTabSz="457200" rtl="0" eaLnBrk="1" latinLnBrk="0" hangingPunct="1"/>
            <a:r>
              <a:rPr lang="it-IT" sz="1000" kern="1200" dirty="0" smtClean="0">
                <a:solidFill>
                  <a:schemeClr val="tx1">
                    <a:lumMod val="65000"/>
                    <a:lumOff val="35000"/>
                  </a:schemeClr>
                </a:solidFill>
                <a:latin typeface="Lucida Sans"/>
                <a:ea typeface="Arial Unicode MS" pitchFamily="34" charset="-128"/>
                <a:cs typeface="Arial Unicode MS" pitchFamily="34" charset="-128"/>
              </a:rPr>
              <a:t>E-mail </a:t>
            </a:r>
            <a:r>
              <a:rPr lang="en-US" sz="1000" kern="1200" dirty="0" smtClean="0">
                <a:solidFill>
                  <a:schemeClr val="tx1">
                    <a:lumMod val="65000"/>
                    <a:lumOff val="35000"/>
                  </a:schemeClr>
                </a:solidFill>
                <a:latin typeface="Lucida Sans"/>
                <a:ea typeface="Arial Unicode MS" pitchFamily="34" charset="-128"/>
                <a:cs typeface="Arial Unicode MS" pitchFamily="34" charset="-128"/>
                <a:hlinkClick r:id="rId3"/>
              </a:rPr>
              <a:t>corporate@datalogic.com</a:t>
            </a:r>
            <a:endParaRPr lang="en-US" sz="1000" kern="1200" dirty="0">
              <a:solidFill>
                <a:schemeClr val="tx1">
                  <a:lumMod val="65000"/>
                  <a:lumOff val="35000"/>
                </a:schemeClr>
              </a:solidFill>
              <a:latin typeface="Lucida Sans"/>
              <a:ea typeface="Arial Unicode MS" pitchFamily="34" charset="-128"/>
              <a:cs typeface="Arial Unicode MS" pitchFamily="34" charset="-128"/>
            </a:endParaRPr>
          </a:p>
        </p:txBody>
      </p:sp>
    </p:spTree>
    <p:extLst>
      <p:ext uri="{BB962C8B-B14F-4D97-AF65-F5344CB8AC3E}">
        <p14:creationId xmlns:p14="http://schemas.microsoft.com/office/powerpoint/2010/main" val="3031640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2062" y="537579"/>
            <a:ext cx="7426024" cy="894289"/>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92061" y="1600200"/>
            <a:ext cx="7426023"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255296" y="6428462"/>
            <a:ext cx="390889" cy="328649"/>
          </a:xfrm>
          <a:prstGeom prst="rect">
            <a:avLst/>
          </a:prstGeom>
        </p:spPr>
        <p:txBody>
          <a:bodyPr vert="horz" lIns="91440" tIns="45720" rIns="91440" bIns="45720" rtlCol="0" anchor="ctr"/>
          <a:lstStyle>
            <a:lvl1pPr algn="l">
              <a:defRPr sz="1000" b="0">
                <a:solidFill>
                  <a:srgbClr val="002596"/>
                </a:solidFill>
                <a:latin typeface="LucidaSans Roman"/>
                <a:cs typeface="LucidaSans Roman"/>
              </a:defRPr>
            </a:lvl1pPr>
          </a:lstStyle>
          <a:p>
            <a:fld id="{72C2BF82-A7EA-419E-A6D8-59190EA55268}" type="slidenum">
              <a:rPr lang="en-US" smtClean="0"/>
              <a:pPr/>
              <a:t>‹#›</a:t>
            </a:fld>
            <a:endParaRPr lang="en-US" dirty="0"/>
          </a:p>
        </p:txBody>
      </p:sp>
    </p:spTree>
    <p:extLst>
      <p:ext uri="{BB962C8B-B14F-4D97-AF65-F5344CB8AC3E}">
        <p14:creationId xmlns:p14="http://schemas.microsoft.com/office/powerpoint/2010/main" val="1745163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1" r:id="rId5"/>
  </p:sldLayoutIdLst>
  <p:timing>
    <p:tnLst>
      <p:par>
        <p:cTn id="1" dur="indefinite" restart="never" nodeType="tmRoot"/>
      </p:par>
    </p:tnLst>
  </p:timing>
  <p:hf hdr="0" dt="0"/>
  <p:txStyles>
    <p:titleStyle>
      <a:lvl1pPr algn="l" defTabSz="914400" rtl="0" eaLnBrk="1" latinLnBrk="0" hangingPunct="1">
        <a:spcBef>
          <a:spcPct val="0"/>
        </a:spcBef>
        <a:buNone/>
        <a:defRPr sz="3200" b="0" kern="1200">
          <a:solidFill>
            <a:srgbClr val="002596"/>
          </a:solidFill>
          <a:latin typeface="Lucida Sans"/>
          <a:ea typeface="+mj-ea"/>
          <a:cs typeface="Lucida Sans"/>
        </a:defRPr>
      </a:lvl1pPr>
    </p:titleStyle>
    <p:bodyStyle>
      <a:lvl1pPr marL="342900" indent="-342900" algn="l" defTabSz="914400" rtl="0" eaLnBrk="1" latinLnBrk="0" hangingPunct="1">
        <a:spcBef>
          <a:spcPct val="20000"/>
        </a:spcBef>
        <a:buFont typeface="Wingdings" pitchFamily="2" charset="2"/>
        <a:buChar char="§"/>
        <a:defRPr sz="1600" kern="1200">
          <a:solidFill>
            <a:srgbClr val="595959"/>
          </a:solidFill>
          <a:latin typeface="Lucida Sans"/>
          <a:ea typeface="+mn-ea"/>
          <a:cs typeface="Lucida Sans"/>
        </a:defRPr>
      </a:lvl1pPr>
      <a:lvl2pPr marL="742950" indent="-285750" algn="l" defTabSz="914400" rtl="0" eaLnBrk="1" latinLnBrk="0" hangingPunct="1">
        <a:spcBef>
          <a:spcPct val="20000"/>
        </a:spcBef>
        <a:buFont typeface="Wingdings" pitchFamily="2" charset="2"/>
        <a:buChar char="§"/>
        <a:defRPr sz="1400" kern="1200">
          <a:solidFill>
            <a:srgbClr val="595959"/>
          </a:solidFill>
          <a:latin typeface="Lucida Sans"/>
          <a:ea typeface="+mn-ea"/>
          <a:cs typeface="Lucida Sans"/>
        </a:defRPr>
      </a:lvl2pPr>
      <a:lvl3pPr marL="1143000" indent="-228600" algn="l" defTabSz="914400" rtl="0" eaLnBrk="1" latinLnBrk="0" hangingPunct="1">
        <a:spcBef>
          <a:spcPct val="20000"/>
        </a:spcBef>
        <a:buFont typeface="Wingdings" pitchFamily="2" charset="2"/>
        <a:buChar char="§"/>
        <a:defRPr sz="1200" kern="1200">
          <a:solidFill>
            <a:srgbClr val="595959"/>
          </a:solidFill>
          <a:latin typeface="Lucida Sans"/>
          <a:ea typeface="+mn-ea"/>
          <a:cs typeface="Lucida Sans"/>
        </a:defRPr>
      </a:lvl3pPr>
      <a:lvl4pPr marL="1600200" indent="-228600" algn="l" defTabSz="914400" rtl="0" eaLnBrk="1" latinLnBrk="0" hangingPunct="1">
        <a:spcBef>
          <a:spcPct val="20000"/>
        </a:spcBef>
        <a:buFont typeface="Wingdings" pitchFamily="2" charset="2"/>
        <a:buChar char="§"/>
        <a:defRPr sz="1200" kern="1200">
          <a:solidFill>
            <a:srgbClr val="595959"/>
          </a:solidFill>
          <a:latin typeface="Lucida Sans"/>
          <a:ea typeface="+mn-ea"/>
          <a:cs typeface="Lucida Sans"/>
        </a:defRPr>
      </a:lvl4pPr>
      <a:lvl5pPr marL="2057400" indent="-228600" algn="l" defTabSz="914400" rtl="0" eaLnBrk="1" latinLnBrk="0" hangingPunct="1">
        <a:spcBef>
          <a:spcPct val="20000"/>
        </a:spcBef>
        <a:buFont typeface="Wingdings" pitchFamily="2" charset="2"/>
        <a:buChar char="§"/>
        <a:defRPr sz="1200" kern="1200">
          <a:solidFill>
            <a:srgbClr val="595959"/>
          </a:solidFill>
          <a:latin typeface="Lucida Sans"/>
          <a:ea typeface="+mn-ea"/>
          <a:cs typeface="Lucida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QuickScan™ Lite QW2100</a:t>
            </a:r>
            <a:endParaRPr lang="it-IT" dirty="0"/>
          </a:p>
        </p:txBody>
      </p:sp>
      <p:sp>
        <p:nvSpPr>
          <p:cNvPr id="3" name="Segnaposto testo 2"/>
          <p:cNvSpPr>
            <a:spLocks noGrp="1"/>
          </p:cNvSpPr>
          <p:nvPr>
            <p:ph type="body" sz="quarter" idx="14"/>
          </p:nvPr>
        </p:nvSpPr>
        <p:spPr/>
        <p:txBody>
          <a:bodyPr/>
          <a:lstStyle/>
          <a:p>
            <a:r>
              <a:rPr lang="it-IT" dirty="0" smtClean="0"/>
              <a:t>September 2013</a:t>
            </a:r>
            <a:endParaRPr lang="it-IT" dirty="0"/>
          </a:p>
        </p:txBody>
      </p:sp>
    </p:spTree>
    <p:extLst>
      <p:ext uri="{BB962C8B-B14F-4D97-AF65-F5344CB8AC3E}">
        <p14:creationId xmlns:p14="http://schemas.microsoft.com/office/powerpoint/2010/main" val="1941355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Same? </a:t>
            </a:r>
            <a:r>
              <a:rPr lang="en-US" dirty="0" smtClean="0"/>
              <a:t/>
            </a:r>
            <a:br>
              <a:rPr lang="en-US" dirty="0" smtClean="0"/>
            </a:br>
            <a:r>
              <a:rPr lang="en-US" dirty="0" smtClean="0"/>
              <a:t>QuickScan </a:t>
            </a:r>
            <a:r>
              <a:rPr lang="en-US" dirty="0"/>
              <a:t>Lite vs. QuickScan I</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28276781"/>
              </p:ext>
            </p:extLst>
          </p:nvPr>
        </p:nvGraphicFramePr>
        <p:xfrm>
          <a:off x="1092200" y="2497530"/>
          <a:ext cx="7426327" cy="3154680"/>
        </p:xfrm>
        <a:graphic>
          <a:graphicData uri="http://schemas.openxmlformats.org/drawingml/2006/table">
            <a:tbl>
              <a:tblPr firstRow="1" bandRow="1">
                <a:tableStyleId>{00A15C55-8517-42AA-B614-E9B94910E393}</a:tableStyleId>
              </a:tblPr>
              <a:tblGrid>
                <a:gridCol w="3778903"/>
                <a:gridCol w="1823712"/>
                <a:gridCol w="1823712"/>
              </a:tblGrid>
              <a:tr h="370840">
                <a:tc>
                  <a:txBody>
                    <a:bodyPr/>
                    <a:lstStyle/>
                    <a:p>
                      <a:r>
                        <a:rPr lang="en-US" dirty="0" smtClean="0"/>
                        <a:t>Feature</a:t>
                      </a:r>
                      <a:endParaRPr lang="en-US" dirty="0"/>
                    </a:p>
                  </a:txBody>
                  <a:tcPr/>
                </a:tc>
                <a:tc>
                  <a:txBody>
                    <a:bodyPr/>
                    <a:lstStyle/>
                    <a:p>
                      <a:pPr algn="ctr"/>
                      <a:r>
                        <a:rPr lang="en-US" dirty="0" smtClean="0"/>
                        <a:t>QuickScan Lite QW2100</a:t>
                      </a:r>
                      <a:endParaRPr lang="en-US" dirty="0"/>
                    </a:p>
                  </a:txBody>
                  <a:tcPr/>
                </a:tc>
                <a:tc>
                  <a:txBody>
                    <a:bodyPr/>
                    <a:lstStyle/>
                    <a:p>
                      <a:pPr algn="ctr"/>
                      <a:r>
                        <a:rPr lang="en-US" dirty="0" smtClean="0"/>
                        <a:t>QuickScan I QD2100</a:t>
                      </a:r>
                      <a:endParaRPr lang="en-US" dirty="0"/>
                    </a:p>
                  </a:txBody>
                  <a:tcPr/>
                </a:tc>
              </a:tr>
              <a:tr h="370840">
                <a:tc>
                  <a:txBody>
                    <a:bodyPr/>
                    <a:lstStyle/>
                    <a:p>
                      <a:r>
                        <a:rPr lang="en-US" sz="1600" dirty="0" smtClean="0"/>
                        <a:t>Datalogic ‘Green Spot’ Technology</a:t>
                      </a:r>
                    </a:p>
                  </a:txBody>
                  <a:tcPr/>
                </a:tc>
                <a:tc>
                  <a:txBody>
                    <a:bodyPr/>
                    <a:lstStyle/>
                    <a:p>
                      <a:pPr algn="ctr"/>
                      <a:r>
                        <a:rPr lang="en-US" sz="1600" dirty="0" smtClean="0"/>
                        <a:t>YES!</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YES!</a:t>
                      </a:r>
                    </a:p>
                  </a:txBody>
                  <a:tcPr/>
                </a:tc>
              </a:tr>
              <a:tr h="370840">
                <a:tc>
                  <a:txBody>
                    <a:bodyPr/>
                    <a:lstStyle/>
                    <a:p>
                      <a:r>
                        <a:rPr lang="en-US" sz="1600" dirty="0" smtClean="0"/>
                        <a:t>Share the majority of cables and power supplies</a:t>
                      </a:r>
                    </a:p>
                  </a:txBody>
                  <a:tcPr/>
                </a:tc>
                <a:tc>
                  <a:txBody>
                    <a:bodyPr/>
                    <a:lstStyle/>
                    <a:p>
                      <a:pPr algn="ctr"/>
                      <a:r>
                        <a:rPr lang="en-US" sz="1600" dirty="0" smtClean="0"/>
                        <a:t>YES!</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YES!</a:t>
                      </a:r>
                    </a:p>
                  </a:txBody>
                  <a:tcPr/>
                </a:tc>
              </a:tr>
              <a:tr h="370840">
                <a:tc>
                  <a:txBody>
                    <a:bodyPr/>
                    <a:lstStyle/>
                    <a:p>
                      <a:r>
                        <a:rPr lang="en-US" sz="1600" dirty="0" smtClean="0"/>
                        <a:t>Datalogic Aladdin Configuration Software</a:t>
                      </a:r>
                    </a:p>
                  </a:txBody>
                  <a:tcPr/>
                </a:tc>
                <a:tc>
                  <a:txBody>
                    <a:bodyPr/>
                    <a:lstStyle/>
                    <a:p>
                      <a:pPr algn="ctr"/>
                      <a:r>
                        <a:rPr lang="en-US" sz="1600" dirty="0" smtClean="0"/>
                        <a:t>YES!</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YES!</a:t>
                      </a:r>
                    </a:p>
                  </a:txBody>
                  <a:tcPr/>
                </a:tc>
              </a:tr>
              <a:tr h="370840">
                <a:tc>
                  <a:txBody>
                    <a:bodyPr/>
                    <a:lstStyle/>
                    <a:p>
                      <a:r>
                        <a:rPr lang="en-US" sz="1600" dirty="0" smtClean="0"/>
                        <a:t>Share Most Programming Labels</a:t>
                      </a:r>
                    </a:p>
                  </a:txBody>
                  <a:tcPr/>
                </a:tc>
                <a:tc>
                  <a:txBody>
                    <a:bodyPr/>
                    <a:lstStyle/>
                    <a:p>
                      <a:pPr algn="ctr"/>
                      <a:r>
                        <a:rPr lang="en-US" sz="1600" dirty="0" smtClean="0"/>
                        <a:t>YES!</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YES!</a:t>
                      </a:r>
                    </a:p>
                  </a:txBody>
                  <a:tcPr/>
                </a:tc>
              </a:tr>
              <a:tr h="370840">
                <a:tc>
                  <a:txBody>
                    <a:bodyPr/>
                    <a:lstStyle/>
                    <a:p>
                      <a:r>
                        <a:rPr lang="en-US" sz="1600" dirty="0" smtClean="0"/>
                        <a:t>Kits Available: </a:t>
                      </a:r>
                      <a:br>
                        <a:rPr lang="en-US" sz="1600" dirty="0" smtClean="0"/>
                      </a:br>
                      <a:r>
                        <a:rPr lang="en-US" sz="1600" dirty="0" smtClean="0"/>
                        <a:t>Scanner Only, Scanner/Cable and Scanner/Cable/Stand</a:t>
                      </a:r>
                    </a:p>
                  </a:txBody>
                  <a:tcPr/>
                </a:tc>
                <a:tc>
                  <a:txBody>
                    <a:bodyPr/>
                    <a:lstStyle/>
                    <a:p>
                      <a:pPr algn="ctr"/>
                      <a:r>
                        <a:rPr lang="en-US" sz="1600" dirty="0" smtClean="0"/>
                        <a:t>YES!</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YES!</a:t>
                      </a:r>
                    </a:p>
                  </a:txBody>
                  <a:tcPr/>
                </a:tc>
              </a:tr>
            </a:tbl>
          </a:graphicData>
        </a:graphic>
      </p:graphicFrame>
      <p:sp>
        <p:nvSpPr>
          <p:cNvPr id="4" name="Slide Number Placeholder 3"/>
          <p:cNvSpPr>
            <a:spLocks noGrp="1"/>
          </p:cNvSpPr>
          <p:nvPr>
            <p:ph type="sldNum" sz="quarter" idx="12"/>
          </p:nvPr>
        </p:nvSpPr>
        <p:spPr/>
        <p:txBody>
          <a:bodyPr/>
          <a:lstStyle/>
          <a:p>
            <a:fld id="{72C2BF82-A7EA-419E-A6D8-59190EA55268}" type="slidenum">
              <a:rPr lang="en-US" smtClean="0"/>
              <a:t>10</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8959" y="1548748"/>
            <a:ext cx="946624" cy="94662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5801" y="1548748"/>
            <a:ext cx="946624" cy="946624"/>
          </a:xfrm>
          <a:prstGeom prst="rect">
            <a:avLst/>
          </a:prstGeom>
        </p:spPr>
      </p:pic>
    </p:spTree>
    <p:extLst>
      <p:ext uri="{BB962C8B-B14F-4D97-AF65-F5344CB8AC3E}">
        <p14:creationId xmlns:p14="http://schemas.microsoft.com/office/powerpoint/2010/main" val="4226243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a:t>
            </a:r>
            <a:r>
              <a:rPr lang="en-US" dirty="0" smtClean="0"/>
              <a:t>Different? </a:t>
            </a:r>
            <a:br>
              <a:rPr lang="en-US" dirty="0" smtClean="0"/>
            </a:br>
            <a:r>
              <a:rPr lang="en-US" dirty="0" smtClean="0"/>
              <a:t>QuickScan </a:t>
            </a:r>
            <a:r>
              <a:rPr lang="en-US" dirty="0"/>
              <a:t>Lite vs. QuickScan I</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63554545"/>
              </p:ext>
            </p:extLst>
          </p:nvPr>
        </p:nvGraphicFramePr>
        <p:xfrm>
          <a:off x="1092200" y="2497530"/>
          <a:ext cx="7426328" cy="3815080"/>
        </p:xfrm>
        <a:graphic>
          <a:graphicData uri="http://schemas.openxmlformats.org/drawingml/2006/table">
            <a:tbl>
              <a:tblPr firstRow="1" bandRow="1">
                <a:tableStyleId>{00A15C55-8517-42AA-B614-E9B94910E393}</a:tableStyleId>
              </a:tblPr>
              <a:tblGrid>
                <a:gridCol w="2804682"/>
                <a:gridCol w="2310823"/>
                <a:gridCol w="2310823"/>
              </a:tblGrid>
              <a:tr h="370840">
                <a:tc>
                  <a:txBody>
                    <a:bodyPr/>
                    <a:lstStyle/>
                    <a:p>
                      <a:r>
                        <a:rPr lang="en-US" dirty="0" smtClean="0"/>
                        <a:t>Feature</a:t>
                      </a:r>
                      <a:endParaRPr lang="en-US" dirty="0"/>
                    </a:p>
                  </a:txBody>
                  <a:tcPr/>
                </a:tc>
                <a:tc>
                  <a:txBody>
                    <a:bodyPr/>
                    <a:lstStyle/>
                    <a:p>
                      <a:pPr algn="ctr"/>
                      <a:r>
                        <a:rPr lang="en-US" dirty="0" smtClean="0"/>
                        <a:t>QuickScan Lite</a:t>
                      </a:r>
                      <a:r>
                        <a:rPr lang="en-US" baseline="0" dirty="0" smtClean="0"/>
                        <a:t> </a:t>
                      </a:r>
                      <a:r>
                        <a:rPr lang="en-US" dirty="0" smtClean="0"/>
                        <a:t>QW2100</a:t>
                      </a:r>
                      <a:endParaRPr lang="en-US" dirty="0"/>
                    </a:p>
                  </a:txBody>
                  <a:tcPr/>
                </a:tc>
                <a:tc>
                  <a:txBody>
                    <a:bodyPr/>
                    <a:lstStyle/>
                    <a:p>
                      <a:pPr algn="ctr"/>
                      <a:r>
                        <a:rPr lang="en-US" dirty="0" smtClean="0"/>
                        <a:t>QuickScan I QD2100</a:t>
                      </a:r>
                      <a:endParaRPr lang="en-US" dirty="0"/>
                    </a:p>
                  </a:txBody>
                  <a:tcPr/>
                </a:tc>
              </a:tr>
              <a:tr h="370840">
                <a:tc>
                  <a:txBody>
                    <a:bodyPr/>
                    <a:lstStyle/>
                    <a:p>
                      <a:r>
                        <a:rPr lang="en-US" sz="1600" dirty="0" smtClean="0"/>
                        <a:t>Interfaces</a:t>
                      </a:r>
                      <a:endParaRPr lang="en-US" sz="1600" dirty="0" smtClean="0">
                        <a:solidFill>
                          <a:schemeClr val="tx1"/>
                        </a:solidFill>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USB Only </a:t>
                      </a:r>
                      <a:br>
                        <a:rPr kumimoji="0" lang="en-US" sz="1600" u="none" strike="noStrike" cap="none" normalizeH="0" baseline="0" dirty="0" smtClean="0">
                          <a:ln>
                            <a:noFill/>
                          </a:ln>
                          <a:effectLst/>
                        </a:rPr>
                      </a:br>
                      <a:r>
                        <a:rPr kumimoji="0" lang="en-US" sz="1600" u="none" strike="noStrike" cap="none" normalizeH="0" baseline="0" dirty="0" smtClean="0">
                          <a:ln>
                            <a:noFill/>
                          </a:ln>
                          <a:effectLst/>
                        </a:rPr>
                        <a:t>RS-232/KBW</a:t>
                      </a:r>
                      <a:endParaRPr kumimoji="0" lang="en-US" sz="16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RS-232/IBM 46XX/USB</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RS-232 /USB/KBW/Wand</a:t>
                      </a:r>
                      <a:endParaRPr kumimoji="0" lang="en-US" sz="1600" b="0" i="0" u="none" strike="noStrike" cap="none" normalizeH="0" baseline="0" dirty="0" smtClean="0">
                        <a:ln>
                          <a:noFill/>
                        </a:ln>
                        <a:solidFill>
                          <a:schemeClr val="tx1"/>
                        </a:solidFill>
                        <a:effectLst/>
                        <a:latin typeface="+mn-lt"/>
                      </a:endParaRPr>
                    </a:p>
                  </a:txBody>
                  <a:tcPr horzOverflow="overflow">
                    <a:solidFill>
                      <a:schemeClr val="accent5">
                        <a:lumMod val="40000"/>
                        <a:lumOff val="60000"/>
                      </a:schemeClr>
                    </a:solidFill>
                  </a:tcPr>
                </a:tc>
              </a:tr>
              <a:tr h="370840">
                <a:tc>
                  <a:txBody>
                    <a:bodyPr/>
                    <a:lstStyle/>
                    <a:p>
                      <a:r>
                        <a:rPr lang="en-US" sz="1600" dirty="0" smtClean="0"/>
                        <a:t>Colors Available</a:t>
                      </a:r>
                      <a:endParaRPr lang="en-US" sz="1600" dirty="0" smtClean="0">
                        <a:solidFill>
                          <a:schemeClr val="tx1"/>
                        </a:solidFill>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Black</a:t>
                      </a:r>
                      <a:endParaRPr kumimoji="0" lang="en-US" sz="16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Black, White</a:t>
                      </a:r>
                      <a:endParaRPr kumimoji="0" lang="en-US" sz="1600" b="0" i="0" u="none" strike="noStrike" cap="none" normalizeH="0" baseline="0" dirty="0" smtClean="0">
                        <a:ln>
                          <a:noFill/>
                        </a:ln>
                        <a:solidFill>
                          <a:schemeClr val="tx1"/>
                        </a:solidFill>
                        <a:effectLst/>
                        <a:latin typeface="+mn-lt"/>
                      </a:endParaRPr>
                    </a:p>
                  </a:txBody>
                  <a:tcPr horzOverflow="overflow">
                    <a:solidFill>
                      <a:schemeClr val="accent5">
                        <a:lumMod val="40000"/>
                        <a:lumOff val="60000"/>
                      </a:schemeClr>
                    </a:solidFill>
                  </a:tcPr>
                </a:tc>
              </a:tr>
              <a:tr h="370840">
                <a:tc>
                  <a:txBody>
                    <a:bodyPr/>
                    <a:lstStyle/>
                    <a:p>
                      <a:r>
                        <a:rPr lang="en-US" sz="1600" dirty="0" smtClean="0"/>
                        <a:t>Input Power Sources</a:t>
                      </a:r>
                      <a:endParaRPr lang="en-US" sz="1600" dirty="0" smtClean="0">
                        <a:solidFill>
                          <a:schemeClr val="tx1"/>
                        </a:solidFill>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5 VDC</a:t>
                      </a:r>
                      <a:endParaRPr kumimoji="0" lang="en-US" sz="16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5 - 12.0 VDC</a:t>
                      </a:r>
                      <a:endParaRPr kumimoji="0" lang="en-US" sz="1600" b="0" i="0" u="none" strike="noStrike" cap="none" normalizeH="0" baseline="0" dirty="0" smtClean="0">
                        <a:ln>
                          <a:noFill/>
                        </a:ln>
                        <a:solidFill>
                          <a:schemeClr val="tx1"/>
                        </a:solidFill>
                        <a:effectLst/>
                        <a:latin typeface="+mn-lt"/>
                      </a:endParaRPr>
                    </a:p>
                  </a:txBody>
                  <a:tcPr horzOverflow="overflow">
                    <a:solidFill>
                      <a:schemeClr val="accent5">
                        <a:lumMod val="40000"/>
                        <a:lumOff val="60000"/>
                      </a:schemeClr>
                    </a:solidFill>
                  </a:tcPr>
                </a:tc>
              </a:tr>
              <a:tr h="370840">
                <a:tc>
                  <a:txBody>
                    <a:bodyPr/>
                    <a:lstStyle/>
                    <a:p>
                      <a:r>
                        <a:rPr lang="en-US" sz="1600" dirty="0" smtClean="0"/>
                        <a:t>Scan Angle</a:t>
                      </a:r>
                      <a:endParaRPr lang="en-US" sz="1600" dirty="0" smtClean="0">
                        <a:solidFill>
                          <a:schemeClr val="tx1"/>
                        </a:solidFill>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60°</a:t>
                      </a:r>
                      <a:endParaRPr kumimoji="0" lang="en-US" sz="1600" b="0" i="0" u="none" strike="noStrike" cap="none" normalizeH="0" baseline="0" dirty="0" smtClean="0">
                        <a:ln>
                          <a:noFill/>
                        </a:ln>
                        <a:solidFill>
                          <a:schemeClr val="tx1"/>
                        </a:solidFill>
                        <a:effectLst/>
                        <a:latin typeface="+mn-lt"/>
                      </a:endParaRPr>
                    </a:p>
                  </a:txBody>
                  <a:tcP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42°</a:t>
                      </a:r>
                      <a:endParaRPr kumimoji="0" lang="en-US" sz="1600" b="0" i="0" u="none" strike="noStrike" cap="none" normalizeH="0" baseline="0" dirty="0" smtClean="0">
                        <a:ln>
                          <a:noFill/>
                        </a:ln>
                        <a:solidFill>
                          <a:schemeClr val="tx1"/>
                        </a:solidFill>
                        <a:effectLst/>
                        <a:latin typeface="+mn-lt"/>
                      </a:endParaRPr>
                    </a:p>
                  </a:txBody>
                  <a:tcPr horzOverflow="overflow"/>
                </a:tc>
              </a:tr>
              <a:tr h="370840">
                <a:tc>
                  <a:txBody>
                    <a:bodyPr/>
                    <a:lstStyle/>
                    <a:p>
                      <a:r>
                        <a:rPr lang="en-US" sz="1600" dirty="0" smtClean="0"/>
                        <a:t>Stand Option</a:t>
                      </a:r>
                      <a:endParaRPr lang="en-US" sz="1600" dirty="0" smtClean="0">
                        <a:solidFill>
                          <a:schemeClr val="tx1"/>
                        </a:solidFill>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Collapsible</a:t>
                      </a:r>
                      <a:endParaRPr kumimoji="0" lang="en-US" sz="16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Gooseneck</a:t>
                      </a:r>
                      <a:endParaRPr kumimoji="0" lang="en-US" sz="1600" b="0" i="0" u="none" strike="noStrike" cap="none" normalizeH="0" baseline="0" dirty="0" smtClean="0">
                        <a:ln>
                          <a:noFill/>
                        </a:ln>
                        <a:solidFill>
                          <a:schemeClr val="tx1"/>
                        </a:solidFill>
                        <a:effectLst/>
                        <a:latin typeface="+mn-lt"/>
                      </a:endParaRPr>
                    </a:p>
                  </a:txBody>
                  <a:tcPr horzOverflow="overflow"/>
                </a:tc>
              </a:tr>
              <a:tr h="370840">
                <a:tc>
                  <a:txBody>
                    <a:bodyPr/>
                    <a:lstStyle/>
                    <a:p>
                      <a:r>
                        <a:rPr lang="en-US" sz="1600" dirty="0" err="1" smtClean="0"/>
                        <a:t>Overmold</a:t>
                      </a:r>
                      <a:r>
                        <a:rPr lang="en-US" sz="1600" dirty="0" smtClean="0"/>
                        <a:t> Enclosure</a:t>
                      </a:r>
                      <a:endParaRPr lang="en-US" sz="1600" dirty="0" smtClean="0">
                        <a:solidFill>
                          <a:schemeClr val="tx1"/>
                        </a:solidFill>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YES</a:t>
                      </a:r>
                      <a:endParaRPr kumimoji="0" lang="en-US" sz="1600" b="0" i="0" u="none" strike="noStrike" cap="none" normalizeH="0" baseline="0" dirty="0" smtClean="0">
                        <a:ln>
                          <a:noFill/>
                        </a:ln>
                        <a:solidFill>
                          <a:schemeClr val="tx1"/>
                        </a:solidFill>
                        <a:effectLst/>
                        <a:latin typeface="+mn-lt"/>
                      </a:endParaRPr>
                    </a:p>
                  </a:txBody>
                  <a:tcP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NO</a:t>
                      </a:r>
                      <a:endParaRPr kumimoji="0" lang="en-US" sz="1600" b="0" i="0" u="none" strike="noStrike" cap="none" normalizeH="0" baseline="0" dirty="0" smtClean="0">
                        <a:ln>
                          <a:noFill/>
                        </a:ln>
                        <a:solidFill>
                          <a:schemeClr val="tx1"/>
                        </a:solidFill>
                        <a:effectLst/>
                        <a:latin typeface="+mn-lt"/>
                      </a:endParaRPr>
                    </a:p>
                  </a:txBody>
                  <a:tcPr horzOverflow="overflow"/>
                </a:tc>
              </a:tr>
              <a:tr h="370840">
                <a:tc>
                  <a:txBody>
                    <a:bodyPr/>
                    <a:lstStyle/>
                    <a:p>
                      <a:r>
                        <a:rPr lang="en-US" sz="1600" dirty="0" smtClean="0"/>
                        <a:t>User Replaceable Scan Window</a:t>
                      </a:r>
                      <a:endParaRPr lang="en-US" sz="1600" dirty="0" smtClean="0">
                        <a:solidFill>
                          <a:schemeClr val="tx1"/>
                        </a:solidFill>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NO</a:t>
                      </a:r>
                      <a:endParaRPr kumimoji="0" lang="en-US" sz="16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YES</a:t>
                      </a:r>
                      <a:endParaRPr kumimoji="0" lang="en-US" sz="1600" b="0" i="0" u="none" strike="noStrike" cap="none" normalizeH="0" baseline="0" dirty="0" smtClean="0">
                        <a:ln>
                          <a:noFill/>
                        </a:ln>
                        <a:solidFill>
                          <a:schemeClr val="tx1"/>
                        </a:solidFill>
                        <a:effectLst/>
                        <a:latin typeface="+mn-lt"/>
                      </a:endParaRPr>
                    </a:p>
                  </a:txBody>
                  <a:tcPr horzOverflow="overflow">
                    <a:solidFill>
                      <a:schemeClr val="accent5">
                        <a:lumMod val="40000"/>
                        <a:lumOff val="60000"/>
                      </a:schemeClr>
                    </a:solidFill>
                  </a:tcPr>
                </a:tc>
              </a:tr>
              <a:tr h="370840">
                <a:tc>
                  <a:txBody>
                    <a:bodyPr/>
                    <a:lstStyle/>
                    <a:p>
                      <a:r>
                        <a:rPr lang="en-US" sz="1600" dirty="0" smtClean="0"/>
                        <a:t>Bulk Packaging</a:t>
                      </a:r>
                      <a:endParaRPr lang="en-US" sz="1600" dirty="0" smtClean="0">
                        <a:solidFill>
                          <a:schemeClr val="tx1"/>
                        </a:solidFill>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10 Unit Packs</a:t>
                      </a:r>
                      <a:endParaRPr kumimoji="0" lang="en-US" sz="1600" b="0" i="0" u="none" strike="noStrike" cap="none" normalizeH="0" baseline="0" dirty="0" smtClean="0">
                        <a:ln>
                          <a:noFill/>
                        </a:ln>
                        <a:solidFill>
                          <a:schemeClr val="tx1"/>
                        </a:solidFill>
                        <a:effectLst/>
                        <a:latin typeface="+mn-lt"/>
                      </a:endParaRPr>
                    </a:p>
                  </a:txBody>
                  <a:tcP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NO</a:t>
                      </a:r>
                      <a:endParaRPr kumimoji="0" lang="en-US" sz="1600" b="0" i="0" u="none" strike="noStrike" cap="none" normalizeH="0" baseline="0" dirty="0" smtClean="0">
                        <a:ln>
                          <a:noFill/>
                        </a:ln>
                        <a:solidFill>
                          <a:schemeClr val="tx1"/>
                        </a:solidFill>
                        <a:effectLst/>
                        <a:latin typeface="+mn-lt"/>
                      </a:endParaRPr>
                    </a:p>
                  </a:txBody>
                  <a:tcPr horzOverflow="overflow"/>
                </a:tc>
              </a:tr>
            </a:tbl>
          </a:graphicData>
        </a:graphic>
      </p:graphicFrame>
      <p:sp>
        <p:nvSpPr>
          <p:cNvPr id="4" name="Slide Number Placeholder 3"/>
          <p:cNvSpPr>
            <a:spLocks noGrp="1"/>
          </p:cNvSpPr>
          <p:nvPr>
            <p:ph type="sldNum" sz="quarter" idx="12"/>
          </p:nvPr>
        </p:nvSpPr>
        <p:spPr/>
        <p:txBody>
          <a:bodyPr/>
          <a:lstStyle/>
          <a:p>
            <a:fld id="{72C2BF82-A7EA-419E-A6D8-59190EA55268}" type="slidenum">
              <a:rPr lang="en-US" smtClean="0"/>
              <a:t>11</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8959" y="1548748"/>
            <a:ext cx="946624" cy="94662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5801" y="1548748"/>
            <a:ext cx="946624" cy="946624"/>
          </a:xfrm>
          <a:prstGeom prst="rect">
            <a:avLst/>
          </a:prstGeom>
        </p:spPr>
      </p:pic>
    </p:spTree>
    <p:extLst>
      <p:ext uri="{BB962C8B-B14F-4D97-AF65-F5344CB8AC3E}">
        <p14:creationId xmlns:p14="http://schemas.microsoft.com/office/powerpoint/2010/main" val="3187642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Target Markets and Applications</a:t>
            </a:r>
            <a:endParaRPr lang="en-US" dirty="0"/>
          </a:p>
        </p:txBody>
      </p:sp>
      <p:sp>
        <p:nvSpPr>
          <p:cNvPr id="4" name="Slide Number Placeholder 3"/>
          <p:cNvSpPr>
            <a:spLocks noGrp="1"/>
          </p:cNvSpPr>
          <p:nvPr>
            <p:ph type="sldNum" sz="quarter" idx="12"/>
          </p:nvPr>
        </p:nvSpPr>
        <p:spPr/>
        <p:txBody>
          <a:bodyPr/>
          <a:lstStyle/>
          <a:p>
            <a:fld id="{72C2BF82-A7EA-419E-A6D8-59190EA55268}" type="slidenum">
              <a:rPr lang="en-US" smtClean="0"/>
              <a:t>12</a:t>
            </a:fld>
            <a:endParaRPr lang="en-US"/>
          </a:p>
        </p:txBody>
      </p:sp>
    </p:spTree>
    <p:extLst>
      <p:ext uri="{BB962C8B-B14F-4D97-AF65-F5344CB8AC3E}">
        <p14:creationId xmlns:p14="http://schemas.microsoft.com/office/powerpoint/2010/main" val="2561912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Retail </a:t>
            </a:r>
            <a:r>
              <a:rPr lang="en-US" dirty="0" smtClean="0"/>
              <a:t>Food / Non-Food</a:t>
            </a:r>
            <a:endParaRPr lang="en-US" dirty="0"/>
          </a:p>
        </p:txBody>
      </p:sp>
      <p:sp>
        <p:nvSpPr>
          <p:cNvPr id="5" name="Content Placeholder 4"/>
          <p:cNvSpPr>
            <a:spLocks noGrp="1"/>
          </p:cNvSpPr>
          <p:nvPr>
            <p:ph sz="half" idx="2"/>
          </p:nvPr>
        </p:nvSpPr>
        <p:spPr/>
        <p:txBody>
          <a:bodyPr/>
          <a:lstStyle/>
          <a:p>
            <a:pPr>
              <a:spcBef>
                <a:spcPts val="1200"/>
              </a:spcBef>
            </a:pPr>
            <a:r>
              <a:rPr lang="en-US" dirty="0"/>
              <a:t>POS Check-out </a:t>
            </a:r>
          </a:p>
          <a:p>
            <a:pPr>
              <a:spcBef>
                <a:spcPts val="1200"/>
              </a:spcBef>
            </a:pPr>
            <a:r>
              <a:rPr lang="en-US" dirty="0"/>
              <a:t>Customer Service</a:t>
            </a:r>
          </a:p>
          <a:p>
            <a:pPr>
              <a:spcBef>
                <a:spcPts val="1200"/>
              </a:spcBef>
            </a:pPr>
            <a:r>
              <a:rPr lang="en-US" dirty="0"/>
              <a:t>Returns Management</a:t>
            </a:r>
          </a:p>
          <a:p>
            <a:pPr lvl="1">
              <a:spcBef>
                <a:spcPts val="1200"/>
              </a:spcBef>
            </a:pPr>
            <a:r>
              <a:rPr lang="en-US" dirty="0"/>
              <a:t>Fashion, Clothing and Accessory Stores </a:t>
            </a:r>
          </a:p>
          <a:p>
            <a:pPr lvl="1">
              <a:spcBef>
                <a:spcPts val="1200"/>
              </a:spcBef>
            </a:pPr>
            <a:r>
              <a:rPr lang="en-US" dirty="0"/>
              <a:t>Tobacco Shops, News Agents, Book Shops, Pharmacies</a:t>
            </a:r>
          </a:p>
          <a:p>
            <a:pPr lvl="1">
              <a:spcBef>
                <a:spcPts val="1200"/>
              </a:spcBef>
            </a:pPr>
            <a:r>
              <a:rPr lang="en-US" dirty="0"/>
              <a:t>General Merchandise Stores </a:t>
            </a:r>
          </a:p>
          <a:p>
            <a:pPr lvl="1">
              <a:spcBef>
                <a:spcPts val="1200"/>
              </a:spcBef>
            </a:pPr>
            <a:r>
              <a:rPr lang="en-US" dirty="0"/>
              <a:t>Building Materials, Hardware, Garden Supply</a:t>
            </a:r>
          </a:p>
          <a:p>
            <a:pPr lvl="1">
              <a:spcBef>
                <a:spcPts val="1200"/>
              </a:spcBef>
            </a:pPr>
            <a:r>
              <a:rPr lang="en-US" dirty="0"/>
              <a:t>Gasoline Service Stations </a:t>
            </a:r>
          </a:p>
          <a:p>
            <a:pPr lvl="1">
              <a:spcBef>
                <a:spcPts val="1200"/>
              </a:spcBef>
            </a:pPr>
            <a:r>
              <a:rPr lang="en-US" dirty="0"/>
              <a:t>Home Furniture and Equipment Stores</a:t>
            </a:r>
          </a:p>
          <a:p>
            <a:endParaRPr lang="en-US" dirty="0"/>
          </a:p>
        </p:txBody>
      </p:sp>
      <p:sp>
        <p:nvSpPr>
          <p:cNvPr id="3" name="Slide Number Placeholder 2"/>
          <p:cNvSpPr>
            <a:spLocks noGrp="1"/>
          </p:cNvSpPr>
          <p:nvPr>
            <p:ph type="sldNum" sz="quarter" idx="12"/>
          </p:nvPr>
        </p:nvSpPr>
        <p:spPr/>
        <p:txBody>
          <a:bodyPr/>
          <a:lstStyle/>
          <a:p>
            <a:fld id="{72C2BF82-A7EA-419E-A6D8-59190EA55268}" type="slidenum">
              <a:rPr lang="en-US" smtClean="0"/>
              <a:t>13</a:t>
            </a:fld>
            <a:endParaRPr lang="en-US"/>
          </a:p>
        </p:txBody>
      </p:sp>
      <p:pic>
        <p:nvPicPr>
          <p:cNvPr id="7" name="Picture Placeholder 6"/>
          <p:cNvPicPr>
            <a:picLocks noGrp="1" noChangeAspect="1"/>
          </p:cNvPicPr>
          <p:nvPr>
            <p:ph type="pic" idx="13"/>
          </p:nvPr>
        </p:nvPicPr>
        <p:blipFill>
          <a:blip r:embed="rId2">
            <a:extLst>
              <a:ext uri="{28A0092B-C50C-407E-A947-70E740481C1C}">
                <a14:useLocalDpi xmlns:a14="http://schemas.microsoft.com/office/drawing/2010/main" val="0"/>
              </a:ext>
            </a:extLst>
          </a:blip>
          <a:srcRect l="10" r="10"/>
          <a:stretch>
            <a:fillRect/>
          </a:stretch>
        </p:blipFill>
        <p:spPr>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61120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Retail Food / Non-Food</a:t>
            </a:r>
          </a:p>
        </p:txBody>
      </p:sp>
      <p:sp>
        <p:nvSpPr>
          <p:cNvPr id="3" name="Content Placeholder 2"/>
          <p:cNvSpPr>
            <a:spLocks noGrp="1"/>
          </p:cNvSpPr>
          <p:nvPr>
            <p:ph sz="half" idx="2"/>
          </p:nvPr>
        </p:nvSpPr>
        <p:spPr/>
        <p:txBody>
          <a:bodyPr/>
          <a:lstStyle/>
          <a:p>
            <a:pPr>
              <a:spcBef>
                <a:spcPts val="1200"/>
              </a:spcBef>
            </a:pPr>
            <a:r>
              <a:rPr lang="en-US" dirty="0" smtClean="0"/>
              <a:t>QuickScan </a:t>
            </a:r>
            <a:r>
              <a:rPr lang="en-US" dirty="0"/>
              <a:t>Lite Winning Features</a:t>
            </a:r>
          </a:p>
          <a:p>
            <a:pPr lvl="1">
              <a:spcBef>
                <a:spcPts val="1200"/>
              </a:spcBef>
            </a:pPr>
            <a:r>
              <a:rPr lang="en-US" dirty="0"/>
              <a:t>Instinctive reading / snappiness</a:t>
            </a:r>
          </a:p>
          <a:p>
            <a:pPr lvl="1">
              <a:spcBef>
                <a:spcPts val="1200"/>
              </a:spcBef>
            </a:pPr>
            <a:r>
              <a:rPr lang="en-US" dirty="0"/>
              <a:t>Datalogic patented ‘Green Spot’ technology for visual good-read confirmation</a:t>
            </a:r>
          </a:p>
          <a:p>
            <a:pPr lvl="1">
              <a:spcBef>
                <a:spcPts val="1200"/>
              </a:spcBef>
            </a:pPr>
            <a:r>
              <a:rPr lang="en-US" dirty="0" smtClean="0"/>
              <a:t>Reading </a:t>
            </a:r>
            <a:r>
              <a:rPr lang="en-US" dirty="0"/>
              <a:t>on poor and damaged labels </a:t>
            </a:r>
          </a:p>
          <a:p>
            <a:pPr lvl="1">
              <a:spcBef>
                <a:spcPts val="1200"/>
              </a:spcBef>
            </a:pPr>
            <a:r>
              <a:rPr lang="en-US" dirty="0"/>
              <a:t>Able to read long bar codes</a:t>
            </a:r>
          </a:p>
          <a:p>
            <a:pPr lvl="1">
              <a:spcBef>
                <a:spcPts val="1200"/>
              </a:spcBef>
            </a:pPr>
            <a:r>
              <a:rPr lang="en-US" dirty="0"/>
              <a:t>Ergonomic - Small dimension</a:t>
            </a:r>
          </a:p>
          <a:p>
            <a:pPr lvl="1">
              <a:spcBef>
                <a:spcPts val="1200"/>
              </a:spcBef>
            </a:pPr>
            <a:r>
              <a:rPr lang="en-US" dirty="0"/>
              <a:t>Reliability - Good IP Sealing Rating and ESD Protection</a:t>
            </a:r>
          </a:p>
          <a:p>
            <a:endParaRPr lang="en-US" dirty="0"/>
          </a:p>
        </p:txBody>
      </p:sp>
      <p:sp>
        <p:nvSpPr>
          <p:cNvPr id="4" name="Slide Number Placeholder 3"/>
          <p:cNvSpPr>
            <a:spLocks noGrp="1"/>
          </p:cNvSpPr>
          <p:nvPr>
            <p:ph type="sldNum" sz="quarter" idx="12"/>
          </p:nvPr>
        </p:nvSpPr>
        <p:spPr/>
        <p:txBody>
          <a:bodyPr/>
          <a:lstStyle/>
          <a:p>
            <a:fld id="{72C2BF82-A7EA-419E-A6D8-59190EA55268}" type="slidenum">
              <a:rPr lang="en-US" smtClean="0"/>
              <a:t>14</a:t>
            </a:fld>
            <a:endParaRPr lang="en-US"/>
          </a:p>
        </p:txBody>
      </p:sp>
      <p:pic>
        <p:nvPicPr>
          <p:cNvPr id="6" name="Picture Placeholder 5"/>
          <p:cNvPicPr>
            <a:picLocks noGrp="1" noChangeAspect="1"/>
          </p:cNvPicPr>
          <p:nvPr>
            <p:ph type="pic" idx="13"/>
          </p:nvPr>
        </p:nvPicPr>
        <p:blipFill>
          <a:blip r:embed="rId2">
            <a:extLst>
              <a:ext uri="{28A0092B-C50C-407E-A947-70E740481C1C}">
                <a14:useLocalDpi xmlns:a14="http://schemas.microsoft.com/office/drawing/2010/main" val="0"/>
              </a:ext>
            </a:extLst>
          </a:blip>
          <a:srcRect l="10" r="10"/>
          <a:stretch>
            <a:fillRect/>
          </a:stretch>
        </p:blipFill>
        <p:spPr>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90365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062" y="537579"/>
            <a:ext cx="7573374" cy="894289"/>
          </a:xfrm>
        </p:spPr>
        <p:txBody>
          <a:bodyPr/>
          <a:lstStyle/>
          <a:p>
            <a:r>
              <a:rPr lang="en-US" dirty="0" smtClean="0"/>
              <a:t>Banks, Finance</a:t>
            </a:r>
            <a:r>
              <a:rPr lang="en-US" dirty="0"/>
              <a:t>, </a:t>
            </a:r>
            <a:r>
              <a:rPr lang="en-US" dirty="0" smtClean="0"/>
              <a:t>Utilities, Government and </a:t>
            </a:r>
            <a:r>
              <a:rPr lang="en-US" dirty="0"/>
              <a:t>Postal</a:t>
            </a:r>
          </a:p>
        </p:txBody>
      </p:sp>
      <p:sp>
        <p:nvSpPr>
          <p:cNvPr id="3" name="Content Placeholder 2"/>
          <p:cNvSpPr>
            <a:spLocks noGrp="1"/>
          </p:cNvSpPr>
          <p:nvPr>
            <p:ph sz="half" idx="2"/>
          </p:nvPr>
        </p:nvSpPr>
        <p:spPr/>
        <p:txBody>
          <a:bodyPr/>
          <a:lstStyle/>
          <a:p>
            <a:pPr>
              <a:spcBef>
                <a:spcPts val="1200"/>
              </a:spcBef>
            </a:pPr>
            <a:r>
              <a:rPr lang="en-US" dirty="0"/>
              <a:t>Front Office</a:t>
            </a:r>
          </a:p>
          <a:p>
            <a:pPr>
              <a:spcBef>
                <a:spcPts val="1200"/>
              </a:spcBef>
            </a:pPr>
            <a:r>
              <a:rPr lang="en-US" dirty="0"/>
              <a:t>Office Automation</a:t>
            </a:r>
          </a:p>
          <a:p>
            <a:pPr>
              <a:spcBef>
                <a:spcPts val="1200"/>
              </a:spcBef>
            </a:pPr>
            <a:r>
              <a:rPr lang="en-US" dirty="0"/>
              <a:t>Document Handling</a:t>
            </a:r>
          </a:p>
          <a:p>
            <a:pPr>
              <a:spcBef>
                <a:spcPts val="1200"/>
              </a:spcBef>
            </a:pPr>
            <a:r>
              <a:rPr lang="en-US" dirty="0"/>
              <a:t>Document Verification </a:t>
            </a:r>
          </a:p>
          <a:p>
            <a:pPr>
              <a:spcBef>
                <a:spcPts val="1200"/>
              </a:spcBef>
            </a:pPr>
            <a:r>
              <a:rPr lang="en-US" dirty="0"/>
              <a:t>Document Traceability</a:t>
            </a:r>
          </a:p>
          <a:p>
            <a:pPr lvl="1">
              <a:spcBef>
                <a:spcPts val="1200"/>
              </a:spcBef>
            </a:pPr>
            <a:r>
              <a:rPr lang="en-US" dirty="0"/>
              <a:t>Banking System</a:t>
            </a:r>
          </a:p>
          <a:p>
            <a:pPr lvl="1">
              <a:spcBef>
                <a:spcPts val="1200"/>
              </a:spcBef>
            </a:pPr>
            <a:r>
              <a:rPr lang="en-US" dirty="0"/>
              <a:t>Insurance Agents</a:t>
            </a:r>
          </a:p>
          <a:p>
            <a:pPr lvl="1">
              <a:spcBef>
                <a:spcPts val="1200"/>
              </a:spcBef>
            </a:pPr>
            <a:r>
              <a:rPr lang="en-US" dirty="0"/>
              <a:t>Utilities</a:t>
            </a:r>
          </a:p>
          <a:p>
            <a:pPr lvl="1">
              <a:spcBef>
                <a:spcPts val="1200"/>
              </a:spcBef>
            </a:pPr>
            <a:r>
              <a:rPr lang="en-US" dirty="0"/>
              <a:t>Pharmacies</a:t>
            </a:r>
          </a:p>
          <a:p>
            <a:pPr lvl="1">
              <a:spcBef>
                <a:spcPts val="1200"/>
              </a:spcBef>
            </a:pPr>
            <a:r>
              <a:rPr lang="en-US" dirty="0"/>
              <a:t>Post </a:t>
            </a:r>
            <a:r>
              <a:rPr lang="en-US" dirty="0" smtClean="0"/>
              <a:t>Offices</a:t>
            </a:r>
            <a:endParaRPr lang="en-US" dirty="0"/>
          </a:p>
        </p:txBody>
      </p:sp>
      <p:sp>
        <p:nvSpPr>
          <p:cNvPr id="4" name="Slide Number Placeholder 3"/>
          <p:cNvSpPr>
            <a:spLocks noGrp="1"/>
          </p:cNvSpPr>
          <p:nvPr>
            <p:ph type="sldNum" sz="quarter" idx="12"/>
          </p:nvPr>
        </p:nvSpPr>
        <p:spPr/>
        <p:txBody>
          <a:bodyPr/>
          <a:lstStyle/>
          <a:p>
            <a:fld id="{72C2BF82-A7EA-419E-A6D8-59190EA55268}" type="slidenum">
              <a:rPr lang="en-US" smtClean="0"/>
              <a:t>15</a:t>
            </a:fld>
            <a:endParaRPr lang="en-US"/>
          </a:p>
        </p:txBody>
      </p:sp>
      <p:pic>
        <p:nvPicPr>
          <p:cNvPr id="6" name="Picture Placeholder 5"/>
          <p:cNvPicPr>
            <a:picLocks noGrp="1" noChangeAspect="1"/>
          </p:cNvPicPr>
          <p:nvPr>
            <p:ph type="pic" idx="13"/>
          </p:nvPr>
        </p:nvPicPr>
        <p:blipFill>
          <a:blip r:embed="rId2">
            <a:extLst>
              <a:ext uri="{28A0092B-C50C-407E-A947-70E740481C1C}">
                <a14:useLocalDpi xmlns:a14="http://schemas.microsoft.com/office/drawing/2010/main" val="0"/>
              </a:ext>
            </a:extLst>
          </a:blip>
          <a:srcRect l="10" r="10"/>
          <a:stretch>
            <a:fillRect/>
          </a:stretch>
        </p:blipFill>
        <p:spPr>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50527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061" y="537579"/>
            <a:ext cx="7522099" cy="894289"/>
          </a:xfrm>
        </p:spPr>
        <p:txBody>
          <a:bodyPr/>
          <a:lstStyle/>
          <a:p>
            <a:r>
              <a:rPr lang="en-US" dirty="0"/>
              <a:t>Banks, Finance, Utilities, Government and Postal</a:t>
            </a:r>
          </a:p>
        </p:txBody>
      </p:sp>
      <p:sp>
        <p:nvSpPr>
          <p:cNvPr id="3" name="Content Placeholder 2"/>
          <p:cNvSpPr>
            <a:spLocks noGrp="1"/>
          </p:cNvSpPr>
          <p:nvPr>
            <p:ph sz="half" idx="2"/>
          </p:nvPr>
        </p:nvSpPr>
        <p:spPr/>
        <p:txBody>
          <a:bodyPr/>
          <a:lstStyle/>
          <a:p>
            <a:pPr>
              <a:spcBef>
                <a:spcPts val="1200"/>
              </a:spcBef>
            </a:pPr>
            <a:r>
              <a:rPr lang="en-US" dirty="0" smtClean="0"/>
              <a:t>QuickScan </a:t>
            </a:r>
            <a:r>
              <a:rPr lang="en-US" dirty="0"/>
              <a:t>Lite Winning Features</a:t>
            </a:r>
          </a:p>
          <a:p>
            <a:pPr lvl="1">
              <a:spcBef>
                <a:spcPts val="1200"/>
              </a:spcBef>
            </a:pPr>
            <a:r>
              <a:rPr lang="en-US" dirty="0"/>
              <a:t>Excellent for reading long bar codes in utility bills</a:t>
            </a:r>
          </a:p>
          <a:p>
            <a:pPr lvl="1">
              <a:spcBef>
                <a:spcPts val="1200"/>
              </a:spcBef>
            </a:pPr>
            <a:r>
              <a:rPr lang="en-US" dirty="0"/>
              <a:t>Reading snappiness</a:t>
            </a:r>
          </a:p>
          <a:p>
            <a:pPr lvl="1">
              <a:spcBef>
                <a:spcPts val="1200"/>
              </a:spcBef>
            </a:pPr>
            <a:r>
              <a:rPr lang="en-US" dirty="0" smtClean="0"/>
              <a:t>Datalogic patented ‘Green Spot’ technology for visual good-read confirmation</a:t>
            </a:r>
            <a:endParaRPr lang="en-US" dirty="0"/>
          </a:p>
          <a:p>
            <a:pPr lvl="1">
              <a:spcBef>
                <a:spcPts val="1200"/>
              </a:spcBef>
            </a:pPr>
            <a:r>
              <a:rPr lang="en-US" dirty="0"/>
              <a:t>Superior reading on bad, damaged and hard-to-read </a:t>
            </a:r>
            <a:r>
              <a:rPr lang="en-US" dirty="0" smtClean="0"/>
              <a:t>labels</a:t>
            </a:r>
            <a:endParaRPr lang="en-US" dirty="0"/>
          </a:p>
        </p:txBody>
      </p:sp>
      <p:sp>
        <p:nvSpPr>
          <p:cNvPr id="4" name="Slide Number Placeholder 3"/>
          <p:cNvSpPr>
            <a:spLocks noGrp="1"/>
          </p:cNvSpPr>
          <p:nvPr>
            <p:ph type="sldNum" sz="quarter" idx="12"/>
          </p:nvPr>
        </p:nvSpPr>
        <p:spPr/>
        <p:txBody>
          <a:bodyPr/>
          <a:lstStyle/>
          <a:p>
            <a:fld id="{72C2BF82-A7EA-419E-A6D8-59190EA55268}" type="slidenum">
              <a:rPr lang="en-US" smtClean="0"/>
              <a:t>16</a:t>
            </a:fld>
            <a:endParaRPr lang="en-US"/>
          </a:p>
        </p:txBody>
      </p:sp>
      <p:pic>
        <p:nvPicPr>
          <p:cNvPr id="6" name="Picture Placeholder 5"/>
          <p:cNvPicPr>
            <a:picLocks noGrp="1" noChangeAspect="1"/>
          </p:cNvPicPr>
          <p:nvPr>
            <p:ph type="pic" idx="13"/>
          </p:nvPr>
        </p:nvPicPr>
        <p:blipFill>
          <a:blip r:embed="rId2">
            <a:extLst>
              <a:ext uri="{28A0092B-C50C-407E-A947-70E740481C1C}">
                <a14:useLocalDpi xmlns:a14="http://schemas.microsoft.com/office/drawing/2010/main" val="0"/>
              </a:ext>
            </a:extLst>
          </a:blip>
          <a:srcRect l="10" r="10"/>
          <a:stretch>
            <a:fillRect/>
          </a:stretch>
        </p:blipFill>
        <p:spPr>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99846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Models and Accessories</a:t>
            </a:r>
            <a:endParaRPr lang="en-US" dirty="0"/>
          </a:p>
        </p:txBody>
      </p:sp>
      <p:sp>
        <p:nvSpPr>
          <p:cNvPr id="4" name="Slide Number Placeholder 3"/>
          <p:cNvSpPr>
            <a:spLocks noGrp="1"/>
          </p:cNvSpPr>
          <p:nvPr>
            <p:ph type="sldNum" sz="quarter" idx="12"/>
          </p:nvPr>
        </p:nvSpPr>
        <p:spPr/>
        <p:txBody>
          <a:bodyPr/>
          <a:lstStyle/>
          <a:p>
            <a:fld id="{72C2BF82-A7EA-419E-A6D8-59190EA55268}" type="slidenum">
              <a:rPr lang="en-US" smtClean="0"/>
              <a:t>17</a:t>
            </a:fld>
            <a:endParaRPr lang="en-US"/>
          </a:p>
        </p:txBody>
      </p:sp>
    </p:spTree>
    <p:extLst>
      <p:ext uri="{BB962C8B-B14F-4D97-AF65-F5344CB8AC3E}">
        <p14:creationId xmlns:p14="http://schemas.microsoft.com/office/powerpoint/2010/main" val="1135267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QuickScan™ Lite QW2100 Models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57575331"/>
              </p:ext>
            </p:extLst>
          </p:nvPr>
        </p:nvGraphicFramePr>
        <p:xfrm>
          <a:off x="1092200" y="1600200"/>
          <a:ext cx="7426326" cy="1854200"/>
        </p:xfrm>
        <a:graphic>
          <a:graphicData uri="http://schemas.openxmlformats.org/drawingml/2006/table">
            <a:tbl>
              <a:tblPr firstRow="1" bandRow="1">
                <a:tableStyleId>{00A15C55-8517-42AA-B614-E9B94910E393}</a:tableStyleId>
              </a:tblPr>
              <a:tblGrid>
                <a:gridCol w="1839007"/>
                <a:gridCol w="5587319"/>
              </a:tblGrid>
              <a:tr h="370840">
                <a:tc>
                  <a:txBody>
                    <a:bodyPr/>
                    <a:lstStyle/>
                    <a:p>
                      <a:r>
                        <a:rPr lang="en-US" dirty="0" smtClean="0"/>
                        <a:t>Part</a:t>
                      </a:r>
                      <a:r>
                        <a:rPr lang="en-US" baseline="0" dirty="0" smtClean="0"/>
                        <a:t> Number</a:t>
                      </a:r>
                      <a:endParaRPr lang="en-US" dirty="0"/>
                    </a:p>
                  </a:txBody>
                  <a:tcPr/>
                </a:tc>
                <a:tc>
                  <a:txBody>
                    <a:bodyPr/>
                    <a:lstStyle/>
                    <a:p>
                      <a:r>
                        <a:rPr lang="en-US" dirty="0" smtClean="0"/>
                        <a:t>Description</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cap="none" normalizeH="0" baseline="0" dirty="0" smtClean="0">
                          <a:ln>
                            <a:noFill/>
                          </a:ln>
                          <a:effectLst/>
                        </a:rPr>
                        <a:t>QW2120-BK</a:t>
                      </a:r>
                      <a:endParaRPr kumimoji="0" lang="it-IT" sz="1400" b="0" i="0" u="none" strike="noStrike" cap="none" normalizeH="0" baseline="0" dirty="0" smtClean="0">
                        <a:ln>
                          <a:noFill/>
                        </a:ln>
                        <a:solidFill>
                          <a:schemeClr val="tx1"/>
                        </a:solidFill>
                        <a:effectLst/>
                        <a:latin typeface="Arial"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cap="none" normalizeH="0" baseline="0" dirty="0" smtClean="0">
                          <a:ln>
                            <a:noFill/>
                          </a:ln>
                          <a:effectLst/>
                        </a:rPr>
                        <a:t>QuickScan Lite Imager, Black, USB Interface</a:t>
                      </a:r>
                      <a:endParaRPr kumimoji="0" lang="it-IT" sz="1400" b="0" i="0" u="none" strike="noStrike" cap="none" normalizeH="0" baseline="0" dirty="0" smtClean="0">
                        <a:ln>
                          <a:noFill/>
                        </a:ln>
                        <a:solidFill>
                          <a:schemeClr val="tx1"/>
                        </a:solidFill>
                        <a:effectLst/>
                        <a:latin typeface="Arial"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cap="none" normalizeH="0" baseline="0" dirty="0" smtClean="0">
                          <a:ln>
                            <a:noFill/>
                          </a:ln>
                          <a:effectLst/>
                        </a:rPr>
                        <a:t>QW2170-BK</a:t>
                      </a:r>
                      <a:endParaRPr kumimoji="0" lang="it-IT" sz="1400" b="0" i="0" u="none" strike="noStrike" cap="none" normalizeH="0" baseline="0" dirty="0" smtClean="0">
                        <a:ln>
                          <a:noFill/>
                        </a:ln>
                        <a:solidFill>
                          <a:schemeClr val="tx1"/>
                        </a:solidFill>
                        <a:effectLst/>
                        <a:latin typeface="Arial"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cap="none" normalizeH="0" baseline="0" dirty="0" smtClean="0">
                          <a:ln>
                            <a:noFill/>
                          </a:ln>
                          <a:effectLst/>
                        </a:rPr>
                        <a:t>QuickScan Lite Imager, Black, KBW/RS-232 Interface</a:t>
                      </a:r>
                      <a:endParaRPr kumimoji="0" lang="it-IT" sz="1400" b="0" i="0" u="none" strike="noStrike" cap="none" normalizeH="0" baseline="0" dirty="0" smtClean="0">
                        <a:ln>
                          <a:noFill/>
                        </a:ln>
                        <a:solidFill>
                          <a:schemeClr val="tx1"/>
                        </a:solidFill>
                        <a:effectLst/>
                        <a:latin typeface="Arial"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cap="none" normalizeH="0" baseline="0" dirty="0" smtClean="0">
                          <a:ln>
                            <a:noFill/>
                          </a:ln>
                          <a:effectLst/>
                        </a:rPr>
                        <a:t>QW2120-BK-10</a:t>
                      </a:r>
                      <a:endParaRPr kumimoji="0" lang="it-IT" sz="1400" b="0" i="0" u="none" strike="noStrike" cap="none" normalizeH="0" baseline="0" dirty="0" smtClean="0">
                        <a:ln>
                          <a:noFill/>
                        </a:ln>
                        <a:solidFill>
                          <a:schemeClr val="tx1"/>
                        </a:solidFill>
                        <a:effectLst/>
                        <a:latin typeface="Arial"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cap="none" normalizeH="0" baseline="0" dirty="0" smtClean="0">
                          <a:ln>
                            <a:noFill/>
                          </a:ln>
                          <a:effectLst/>
                        </a:rPr>
                        <a:t>QuickScan Lite Imager, Black, USB Interface, 10 Unit Pack</a:t>
                      </a:r>
                      <a:endParaRPr kumimoji="0" lang="it-IT" sz="1400" b="0" i="0" u="none" strike="noStrike" cap="none" normalizeH="0" baseline="0" dirty="0" smtClean="0">
                        <a:ln>
                          <a:noFill/>
                        </a:ln>
                        <a:solidFill>
                          <a:schemeClr val="tx1"/>
                        </a:solidFill>
                        <a:effectLst/>
                        <a:latin typeface="Arial"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cap="none" normalizeH="0" baseline="0" dirty="0" smtClean="0">
                          <a:ln>
                            <a:noFill/>
                          </a:ln>
                          <a:effectLst/>
                        </a:rPr>
                        <a:t>QW2170-BK-10</a:t>
                      </a:r>
                      <a:endParaRPr kumimoji="0" lang="it-IT" sz="1400" b="0" i="0" u="none" strike="noStrike" cap="none" normalizeH="0" baseline="0" dirty="0" smtClean="0">
                        <a:ln>
                          <a:noFill/>
                        </a:ln>
                        <a:solidFill>
                          <a:schemeClr val="tx1"/>
                        </a:solidFill>
                        <a:effectLst/>
                        <a:latin typeface="Arial"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cap="none" normalizeH="0" baseline="0" dirty="0" smtClean="0">
                          <a:ln>
                            <a:noFill/>
                          </a:ln>
                          <a:effectLst/>
                        </a:rPr>
                        <a:t>QuickScan Lite Imager ,Black, KBW/RS-232 Interface, 10 Unit Pack</a:t>
                      </a:r>
                      <a:endParaRPr kumimoji="0" lang="it-IT" sz="1400" b="0" i="0" u="none" strike="noStrike" cap="none" normalizeH="0" baseline="0" dirty="0" smtClean="0">
                        <a:ln>
                          <a:noFill/>
                        </a:ln>
                        <a:solidFill>
                          <a:schemeClr val="tx1"/>
                        </a:solidFill>
                        <a:effectLst/>
                        <a:latin typeface="Arial" charset="0"/>
                      </a:endParaRPr>
                    </a:p>
                  </a:txBody>
                  <a:tcPr/>
                </a:tc>
              </a:tr>
            </a:tbl>
          </a:graphicData>
        </a:graphic>
      </p:graphicFrame>
      <p:sp>
        <p:nvSpPr>
          <p:cNvPr id="3" name="Slide Number Placeholder 2"/>
          <p:cNvSpPr>
            <a:spLocks noGrp="1"/>
          </p:cNvSpPr>
          <p:nvPr>
            <p:ph type="sldNum" sz="quarter" idx="12"/>
          </p:nvPr>
        </p:nvSpPr>
        <p:spPr/>
        <p:txBody>
          <a:bodyPr/>
          <a:lstStyle/>
          <a:p>
            <a:fld id="{72C2BF82-A7EA-419E-A6D8-59190EA55268}" type="slidenum">
              <a:rPr lang="en-US" smtClean="0"/>
              <a:t>18</a:t>
            </a:fld>
            <a:endParaRPr lang="en-US"/>
          </a:p>
        </p:txBody>
      </p:sp>
    </p:spTree>
    <p:extLst>
      <p:ext uri="{BB962C8B-B14F-4D97-AF65-F5344CB8AC3E}">
        <p14:creationId xmlns:p14="http://schemas.microsoft.com/office/powerpoint/2010/main" val="2427080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QuickScan™ Lite QW2100 Cable Kits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9985506"/>
              </p:ext>
            </p:extLst>
          </p:nvPr>
        </p:nvGraphicFramePr>
        <p:xfrm>
          <a:off x="1092200" y="1600200"/>
          <a:ext cx="7426326" cy="3997960"/>
        </p:xfrm>
        <a:graphic>
          <a:graphicData uri="http://schemas.openxmlformats.org/drawingml/2006/table">
            <a:tbl>
              <a:tblPr firstRow="1" bandRow="1">
                <a:tableStyleId>{00A15C55-8517-42AA-B614-E9B94910E393}</a:tableStyleId>
              </a:tblPr>
              <a:tblGrid>
                <a:gridCol w="1839007"/>
                <a:gridCol w="5587319"/>
              </a:tblGrid>
              <a:tr h="370840">
                <a:tc>
                  <a:txBody>
                    <a:bodyPr/>
                    <a:lstStyle/>
                    <a:p>
                      <a:r>
                        <a:rPr lang="en-US" dirty="0" smtClean="0"/>
                        <a:t>Part Number</a:t>
                      </a:r>
                      <a:endParaRPr lang="en-US" dirty="0"/>
                    </a:p>
                  </a:txBody>
                  <a:tcPr/>
                </a:tc>
                <a:tc>
                  <a:txBody>
                    <a:bodyPr/>
                    <a:lstStyle/>
                    <a:p>
                      <a:r>
                        <a:rPr lang="en-US" dirty="0" err="1" smtClean="0"/>
                        <a:t>Descripton</a:t>
                      </a:r>
                      <a:endParaRPr lang="en-US" dirty="0"/>
                    </a:p>
                  </a:txBody>
                  <a:tcPr/>
                </a:tc>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u="none" strike="noStrike" cap="none" normalizeH="0" baseline="0" dirty="0" smtClean="0">
                          <a:ln>
                            <a:noFill/>
                          </a:ln>
                          <a:effectLst/>
                        </a:rPr>
                        <a:t>QW2120-BKK1</a:t>
                      </a:r>
                      <a:endParaRPr kumimoji="0" lang="it-IT" sz="1400" b="0" i="0" u="none" strike="noStrike" cap="none" normalizeH="0" baseline="0" dirty="0" smtClean="0">
                        <a:ln>
                          <a:noFill/>
                        </a:ln>
                        <a:solidFill>
                          <a:schemeClr val="tx1"/>
                        </a:solidFill>
                        <a:effectLst/>
                        <a:latin typeface="Arial" charset="0"/>
                      </a:endParaRP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u="none" strike="noStrike" cap="none" normalizeH="0" baseline="0" dirty="0" smtClean="0">
                          <a:ln>
                            <a:noFill/>
                          </a:ln>
                          <a:effectLst/>
                        </a:rPr>
                        <a:t>QuickScan Lite Imager, Black, USB Interface w/ Straight USB Cable (90A052044)</a:t>
                      </a:r>
                      <a:endParaRPr kumimoji="0" lang="it-IT" sz="1400" b="0" i="0" u="none" strike="noStrike" cap="none" normalizeH="0" baseline="0" dirty="0" smtClean="0">
                        <a:ln>
                          <a:noFill/>
                        </a:ln>
                        <a:solidFill>
                          <a:schemeClr val="tx1"/>
                        </a:solidFill>
                        <a:effectLst/>
                        <a:latin typeface="Arial" charset="0"/>
                      </a:endParaRPr>
                    </a:p>
                  </a:txBody>
                  <a:tcPr/>
                </a:tc>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u="none" strike="noStrike" cap="none" normalizeH="0" baseline="0" dirty="0" smtClean="0">
                          <a:ln>
                            <a:noFill/>
                          </a:ln>
                          <a:effectLst/>
                        </a:rPr>
                        <a:t>QW2120-BKK11</a:t>
                      </a:r>
                      <a:endParaRPr kumimoji="0" lang="it-IT" sz="1400" b="0" i="0" u="none" strike="noStrike" cap="none" normalizeH="0" baseline="0" dirty="0" smtClean="0">
                        <a:ln>
                          <a:noFill/>
                        </a:ln>
                        <a:solidFill>
                          <a:schemeClr val="tx1"/>
                        </a:solidFill>
                        <a:effectLst/>
                        <a:latin typeface="Arial" charset="0"/>
                      </a:endParaRP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it-IT" sz="1400" u="none" strike="noStrike" cap="none" normalizeH="0" baseline="0" dirty="0" smtClean="0">
                          <a:ln>
                            <a:noFill/>
                          </a:ln>
                          <a:effectLst/>
                        </a:rPr>
                        <a:t>QuickScan Lite Imager, Black, USB Interface w/ Coiled USB Cable (90A052043)</a:t>
                      </a:r>
                      <a:endParaRPr kumimoji="0" lang="it-IT" sz="1400" b="0" i="0" u="none" strike="noStrike" cap="none" normalizeH="0" baseline="0" dirty="0" smtClean="0">
                        <a:ln>
                          <a:noFill/>
                        </a:ln>
                        <a:solidFill>
                          <a:schemeClr val="tx1"/>
                        </a:solidFill>
                        <a:effectLst/>
                        <a:latin typeface="Arial" charset="0"/>
                      </a:endParaRPr>
                    </a:p>
                  </a:txBody>
                  <a:tcPr/>
                </a:tc>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u="none" strike="noStrike" cap="none" normalizeH="0" baseline="0" dirty="0" smtClean="0">
                          <a:ln>
                            <a:noFill/>
                          </a:ln>
                          <a:effectLst/>
                        </a:rPr>
                        <a:t>QW2120-BKK12</a:t>
                      </a:r>
                      <a:endParaRPr kumimoji="0" lang="it-IT" sz="1400" b="0" i="0" u="none" strike="noStrike" cap="none" normalizeH="0" baseline="0" dirty="0" smtClean="0">
                        <a:ln>
                          <a:noFill/>
                        </a:ln>
                        <a:solidFill>
                          <a:schemeClr val="tx1"/>
                        </a:solidFill>
                        <a:effectLst/>
                        <a:latin typeface="Arial" charset="0"/>
                      </a:endParaRP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it-IT" sz="1400" u="none" strike="noStrike" cap="none" normalizeH="0" baseline="0" dirty="0" smtClean="0">
                          <a:ln>
                            <a:noFill/>
                          </a:ln>
                          <a:effectLst/>
                        </a:rPr>
                        <a:t>QuickScan Lite Imager, Black, USB Interface w/ Enh Straight USB Cable (90A052065)</a:t>
                      </a:r>
                      <a:endParaRPr kumimoji="0" lang="it-IT" sz="1400" b="0" i="0" u="none" strike="noStrike" cap="none" normalizeH="0" baseline="0" dirty="0" smtClean="0">
                        <a:ln>
                          <a:noFill/>
                        </a:ln>
                        <a:solidFill>
                          <a:schemeClr val="tx1"/>
                        </a:solidFill>
                        <a:effectLst/>
                        <a:latin typeface="Arial" charset="0"/>
                      </a:endParaRPr>
                    </a:p>
                  </a:txBody>
                  <a:tcPr/>
                </a:tc>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u="none" strike="noStrike" cap="none" normalizeH="0" baseline="0" dirty="0" smtClean="0">
                          <a:ln>
                            <a:noFill/>
                          </a:ln>
                          <a:effectLst/>
                        </a:rPr>
                        <a:t>QW2120-BKK13</a:t>
                      </a:r>
                      <a:endParaRPr kumimoji="0" lang="it-IT" sz="1400" b="0" i="0" u="none" strike="noStrike" cap="none" normalizeH="0" baseline="0" dirty="0" smtClean="0">
                        <a:ln>
                          <a:noFill/>
                        </a:ln>
                        <a:solidFill>
                          <a:schemeClr val="tx1"/>
                        </a:solidFill>
                        <a:effectLst/>
                        <a:latin typeface="Arial" charset="0"/>
                      </a:endParaRP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it-IT" sz="1400" u="none" strike="noStrike" cap="none" normalizeH="0" baseline="0" dirty="0" smtClean="0">
                          <a:ln>
                            <a:noFill/>
                          </a:ln>
                          <a:effectLst/>
                        </a:rPr>
                        <a:t>QuickScan Lite Imager, Black, USB Interface w/ Enh Coiled USB Cable (90A052187)</a:t>
                      </a:r>
                      <a:endParaRPr kumimoji="0" lang="it-IT" sz="1400" b="0" i="0" u="none" strike="noStrike" cap="none" normalizeH="0" baseline="0" dirty="0" smtClean="0">
                        <a:ln>
                          <a:noFill/>
                        </a:ln>
                        <a:solidFill>
                          <a:schemeClr val="tx1"/>
                        </a:solidFill>
                        <a:effectLst/>
                        <a:latin typeface="Arial" charset="0"/>
                      </a:endParaRPr>
                    </a:p>
                  </a:txBody>
                  <a:tcPr/>
                </a:tc>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u="none" strike="noStrike" cap="none" normalizeH="0" baseline="0" dirty="0" smtClean="0">
                          <a:ln>
                            <a:noFill/>
                          </a:ln>
                          <a:effectLst/>
                        </a:rPr>
                        <a:t>QW2170-BKK3</a:t>
                      </a:r>
                      <a:endParaRPr kumimoji="0" lang="it-IT" sz="1400" b="0" i="0" u="none" strike="noStrike" cap="none" normalizeH="0" baseline="0" dirty="0" smtClean="0">
                        <a:ln>
                          <a:noFill/>
                        </a:ln>
                        <a:solidFill>
                          <a:schemeClr val="tx1"/>
                        </a:solidFill>
                        <a:effectLst/>
                        <a:latin typeface="Arial" charset="0"/>
                      </a:endParaRP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u="none" strike="noStrike" cap="none" normalizeH="0" baseline="0" dirty="0" smtClean="0">
                          <a:ln>
                            <a:noFill/>
                          </a:ln>
                          <a:effectLst/>
                        </a:rPr>
                        <a:t>QuickScan Lite Imager, Black, KBW/RS-232 Interface w/ KBW Cable (90G001010)</a:t>
                      </a:r>
                      <a:endParaRPr kumimoji="0" lang="it-IT" sz="1400" b="0" i="0" u="none" strike="noStrike" cap="none" normalizeH="0" baseline="0" dirty="0" smtClean="0">
                        <a:ln>
                          <a:noFill/>
                        </a:ln>
                        <a:solidFill>
                          <a:schemeClr val="tx1"/>
                        </a:solidFill>
                        <a:effectLst/>
                        <a:latin typeface="Arial" charset="0"/>
                      </a:endParaRPr>
                    </a:p>
                  </a:txBody>
                  <a:tcPr/>
                </a:tc>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u="none" strike="noStrike" cap="none" normalizeH="0" baseline="0" dirty="0" smtClean="0">
                          <a:ln>
                            <a:noFill/>
                          </a:ln>
                          <a:effectLst/>
                        </a:rPr>
                        <a:t>QW2120-BKK1-10</a:t>
                      </a:r>
                      <a:endParaRPr kumimoji="0" lang="it-IT" sz="1400" b="0" i="0" u="none" strike="noStrike" cap="none" normalizeH="0" baseline="0" dirty="0" smtClean="0">
                        <a:ln>
                          <a:noFill/>
                        </a:ln>
                        <a:solidFill>
                          <a:schemeClr val="tx1"/>
                        </a:solidFill>
                        <a:effectLst/>
                        <a:latin typeface="Arial" charset="0"/>
                      </a:endParaRP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u="none" strike="noStrike" cap="none" normalizeH="0" baseline="0" dirty="0" smtClean="0">
                          <a:ln>
                            <a:noFill/>
                          </a:ln>
                          <a:effectLst/>
                        </a:rPr>
                        <a:t>QuickScan Lite Imager, Black, USB Interface w/ USB Cable(90A052044), </a:t>
                      </a:r>
                      <a:r>
                        <a:rPr kumimoji="0" lang="it-IT" sz="1400" u="none" strike="noStrike" cap="none" normalizeH="0" baseline="0" dirty="0" smtClean="0">
                          <a:ln>
                            <a:noFill/>
                          </a:ln>
                          <a:effectLst/>
                        </a:rPr>
                        <a:t>10 </a:t>
                      </a:r>
                      <a:r>
                        <a:rPr kumimoji="0" lang="it-IT" sz="1400" u="none" strike="noStrike" cap="none" normalizeH="0" baseline="0" dirty="0" smtClean="0">
                          <a:ln>
                            <a:noFill/>
                          </a:ln>
                          <a:effectLst/>
                        </a:rPr>
                        <a:t>Set Pack</a:t>
                      </a:r>
                      <a:endParaRPr kumimoji="0" lang="it-IT" sz="1400" b="0" i="0" u="none" strike="noStrike" cap="none" normalizeH="0" baseline="0" dirty="0" smtClean="0">
                        <a:ln>
                          <a:noFill/>
                        </a:ln>
                        <a:solidFill>
                          <a:schemeClr val="tx1"/>
                        </a:solidFill>
                        <a:effectLst/>
                        <a:latin typeface="Arial" charset="0"/>
                      </a:endParaRPr>
                    </a:p>
                  </a:txBody>
                  <a:tcPr/>
                </a:tc>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u="none" strike="noStrike" cap="none" normalizeH="0" baseline="0" dirty="0" smtClean="0">
                          <a:ln>
                            <a:noFill/>
                          </a:ln>
                          <a:effectLst/>
                        </a:rPr>
                        <a:t>QW2170-BKK3-10</a:t>
                      </a:r>
                      <a:endParaRPr kumimoji="0" lang="it-IT" sz="1400" b="0" i="0" u="none" strike="noStrike" cap="none" normalizeH="0" baseline="0" dirty="0" smtClean="0">
                        <a:ln>
                          <a:noFill/>
                        </a:ln>
                        <a:solidFill>
                          <a:schemeClr val="tx1"/>
                        </a:solidFill>
                        <a:effectLst/>
                        <a:latin typeface="Arial" charset="0"/>
                      </a:endParaRP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u="none" strike="noStrike" cap="none" normalizeH="0" baseline="0" dirty="0" smtClean="0">
                          <a:ln>
                            <a:noFill/>
                          </a:ln>
                          <a:effectLst/>
                        </a:rPr>
                        <a:t>QuickScan Lite Imager, Black, KBW/RS-232 Interface w/ KBW Cable (90G001010), 10 Set Pack</a:t>
                      </a:r>
                      <a:endParaRPr kumimoji="0" lang="it-IT" sz="1400" b="0" i="0" u="none" strike="noStrike" cap="none" normalizeH="0" baseline="0" dirty="0" smtClean="0">
                        <a:ln>
                          <a:noFill/>
                        </a:ln>
                        <a:solidFill>
                          <a:schemeClr val="tx1"/>
                        </a:solidFill>
                        <a:effectLst/>
                        <a:latin typeface="Arial" charset="0"/>
                      </a:endParaRPr>
                    </a:p>
                  </a:txBody>
                  <a:tcPr/>
                </a:tc>
              </a:tr>
            </a:tbl>
          </a:graphicData>
        </a:graphic>
      </p:graphicFrame>
      <p:sp>
        <p:nvSpPr>
          <p:cNvPr id="4" name="Slide Number Placeholder 3"/>
          <p:cNvSpPr>
            <a:spLocks noGrp="1"/>
          </p:cNvSpPr>
          <p:nvPr>
            <p:ph type="sldNum" sz="quarter" idx="12"/>
          </p:nvPr>
        </p:nvSpPr>
        <p:spPr/>
        <p:txBody>
          <a:bodyPr/>
          <a:lstStyle/>
          <a:p>
            <a:fld id="{72C2BF82-A7EA-419E-A6D8-59190EA55268}" type="slidenum">
              <a:rPr lang="en-US" smtClean="0"/>
              <a:t>19</a:t>
            </a:fld>
            <a:endParaRPr lang="en-US"/>
          </a:p>
        </p:txBody>
      </p:sp>
    </p:spTree>
    <p:extLst>
      <p:ext uri="{BB962C8B-B14F-4D97-AF65-F5344CB8AC3E}">
        <p14:creationId xmlns:p14="http://schemas.microsoft.com/office/powerpoint/2010/main" val="3336826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QuickScan™ Lite QW2100</a:t>
            </a:r>
            <a:endParaRPr lang="it-IT" dirty="0"/>
          </a:p>
        </p:txBody>
      </p:sp>
      <p:sp>
        <p:nvSpPr>
          <p:cNvPr id="3" name="Segnaposto contenuto 2"/>
          <p:cNvSpPr>
            <a:spLocks noGrp="1"/>
          </p:cNvSpPr>
          <p:nvPr>
            <p:ph sz="half" idx="2"/>
          </p:nvPr>
        </p:nvSpPr>
        <p:spPr/>
        <p:txBody>
          <a:bodyPr/>
          <a:lstStyle/>
          <a:p>
            <a:pPr>
              <a:spcBef>
                <a:spcPts val="1200"/>
              </a:spcBef>
            </a:pPr>
            <a:r>
              <a:rPr lang="en-US" dirty="0"/>
              <a:t>Entry level linear imager</a:t>
            </a:r>
          </a:p>
          <a:p>
            <a:pPr>
              <a:spcBef>
                <a:spcPts val="1200"/>
              </a:spcBef>
            </a:pPr>
            <a:r>
              <a:rPr lang="en-US" dirty="0"/>
              <a:t>Perfect for general purpose scanning requirements  </a:t>
            </a:r>
          </a:p>
          <a:p>
            <a:pPr>
              <a:spcBef>
                <a:spcPts val="1200"/>
              </a:spcBef>
            </a:pPr>
            <a:r>
              <a:rPr lang="en-US" dirty="0"/>
              <a:t>Snappy performance for most scanning tasks</a:t>
            </a:r>
          </a:p>
          <a:p>
            <a:endParaRPr lang="it-IT" dirty="0"/>
          </a:p>
        </p:txBody>
      </p:sp>
      <p:sp>
        <p:nvSpPr>
          <p:cNvPr id="4" name="Segnaposto numero diapositiva 3"/>
          <p:cNvSpPr>
            <a:spLocks noGrp="1"/>
          </p:cNvSpPr>
          <p:nvPr>
            <p:ph type="sldNum" sz="quarter" idx="12"/>
          </p:nvPr>
        </p:nvSpPr>
        <p:spPr/>
        <p:txBody>
          <a:bodyPr/>
          <a:lstStyle/>
          <a:p>
            <a:fld id="{72C2BF82-A7EA-419E-A6D8-59190EA55268}" type="slidenum">
              <a:rPr lang="en-US" smtClean="0"/>
              <a:t>2</a:t>
            </a:fld>
            <a:endParaRPr lang="en-US"/>
          </a:p>
        </p:txBody>
      </p:sp>
      <p:pic>
        <p:nvPicPr>
          <p:cNvPr id="6" name="Picture Placeholder 5"/>
          <p:cNvPicPr>
            <a:picLocks noGrp="1" noChangeAspect="1"/>
          </p:cNvPicPr>
          <p:nvPr>
            <p:ph type="pic" idx="13"/>
          </p:nvPr>
        </p:nvPicPr>
        <p:blipFill>
          <a:blip r:embed="rId2">
            <a:extLst>
              <a:ext uri="{28A0092B-C50C-407E-A947-70E740481C1C}">
                <a14:useLocalDpi xmlns:a14="http://schemas.microsoft.com/office/drawing/2010/main" val="0"/>
              </a:ext>
            </a:extLst>
          </a:blip>
          <a:srcRect l="10" r="10"/>
          <a:stretch>
            <a:fillRect/>
          </a:stretch>
        </p:blipFill>
        <p:spPr/>
      </p:pic>
    </p:spTree>
    <p:extLst>
      <p:ext uri="{BB962C8B-B14F-4D97-AF65-F5344CB8AC3E}">
        <p14:creationId xmlns:p14="http://schemas.microsoft.com/office/powerpoint/2010/main" val="6154976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QuickScan™ Lite QW2100 Stand Kits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5966639"/>
              </p:ext>
            </p:extLst>
          </p:nvPr>
        </p:nvGraphicFramePr>
        <p:xfrm>
          <a:off x="1092200" y="1600200"/>
          <a:ext cx="7426326" cy="3479800"/>
        </p:xfrm>
        <a:graphic>
          <a:graphicData uri="http://schemas.openxmlformats.org/drawingml/2006/table">
            <a:tbl>
              <a:tblPr firstRow="1" bandRow="1">
                <a:tableStyleId>{00A15C55-8517-42AA-B614-E9B94910E393}</a:tableStyleId>
              </a:tblPr>
              <a:tblGrid>
                <a:gridCol w="1924465"/>
                <a:gridCol w="5501861"/>
              </a:tblGrid>
              <a:tr h="370840">
                <a:tc>
                  <a:txBody>
                    <a:bodyPr/>
                    <a:lstStyle/>
                    <a:p>
                      <a:r>
                        <a:rPr lang="en-US" dirty="0" smtClean="0"/>
                        <a:t>Part Number</a:t>
                      </a:r>
                      <a:endParaRPr lang="en-US" dirty="0"/>
                    </a:p>
                  </a:txBody>
                  <a:tcPr/>
                </a:tc>
                <a:tc>
                  <a:txBody>
                    <a:bodyPr/>
                    <a:lstStyle/>
                    <a:p>
                      <a:r>
                        <a:rPr lang="en-US" dirty="0" smtClean="0"/>
                        <a:t>Description</a:t>
                      </a:r>
                      <a:endParaRPr lang="en-US" dirty="0"/>
                    </a:p>
                  </a:txBody>
                  <a:tcPr/>
                </a:tc>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u="none" strike="noStrike" cap="none" normalizeH="0" baseline="0" dirty="0" smtClean="0">
                          <a:ln>
                            <a:noFill/>
                          </a:ln>
                          <a:effectLst/>
                        </a:rPr>
                        <a:t>QW2120-BKK1S</a:t>
                      </a:r>
                      <a:endParaRPr kumimoji="0" lang="it-IT" sz="1400" b="0" i="0" u="none" strike="noStrike" cap="none" normalizeH="0" baseline="0" dirty="0" smtClean="0">
                        <a:ln>
                          <a:noFill/>
                        </a:ln>
                        <a:solidFill>
                          <a:schemeClr val="tx1"/>
                        </a:solidFill>
                        <a:effectLst/>
                        <a:latin typeface="Arial" charset="0"/>
                      </a:endParaRP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u="none" strike="noStrike" cap="none" normalizeH="0" baseline="0" dirty="0" smtClean="0">
                          <a:ln>
                            <a:noFill/>
                          </a:ln>
                          <a:effectLst/>
                        </a:rPr>
                        <a:t>QuickScan Lite Imager, Black, USB Interface w/ USB Cable (90A052044) and Stand (STD-QW20-BK)</a:t>
                      </a:r>
                      <a:endParaRPr kumimoji="0" lang="it-IT" sz="1400" b="0" i="0" u="none" strike="noStrike" cap="none" normalizeH="0" baseline="0" dirty="0" smtClean="0">
                        <a:ln>
                          <a:noFill/>
                        </a:ln>
                        <a:solidFill>
                          <a:schemeClr val="tx1"/>
                        </a:solidFill>
                        <a:effectLst/>
                        <a:latin typeface="Arial" charset="0"/>
                      </a:endParaRPr>
                    </a:p>
                  </a:txBody>
                  <a:tcPr/>
                </a:tc>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u="none" strike="noStrike" cap="none" normalizeH="0" baseline="0" dirty="0" smtClean="0">
                          <a:ln>
                            <a:noFill/>
                          </a:ln>
                          <a:effectLst/>
                        </a:rPr>
                        <a:t>QW2120-BKK11S</a:t>
                      </a:r>
                      <a:endParaRPr kumimoji="0" lang="it-IT" sz="1400" b="0" i="0" u="none" strike="noStrike" cap="none" normalizeH="0" baseline="0" dirty="0" smtClean="0">
                        <a:ln>
                          <a:noFill/>
                        </a:ln>
                        <a:solidFill>
                          <a:schemeClr val="tx1"/>
                        </a:solidFill>
                        <a:effectLst/>
                        <a:latin typeface="Arial" charset="0"/>
                      </a:endParaRP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it-IT" sz="1400" u="none" strike="noStrike" cap="none" normalizeH="0" baseline="0" dirty="0" smtClean="0">
                          <a:ln>
                            <a:noFill/>
                          </a:ln>
                          <a:effectLst/>
                        </a:rPr>
                        <a:t>QuickScan Lite Imager, Black, USB Interface w/ Coiled USB Cable (90A052043) and Stand (STD-QW20-BK)</a:t>
                      </a:r>
                      <a:endParaRPr kumimoji="0" lang="it-IT" sz="1400" b="0" i="0" u="none" strike="noStrike" cap="none" normalizeH="0" baseline="0" dirty="0" smtClean="0">
                        <a:ln>
                          <a:noFill/>
                        </a:ln>
                        <a:solidFill>
                          <a:schemeClr val="tx1"/>
                        </a:solidFill>
                        <a:effectLst/>
                        <a:latin typeface="Arial" charset="0"/>
                      </a:endParaRPr>
                    </a:p>
                  </a:txBody>
                  <a:tcPr/>
                </a:tc>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u="none" strike="noStrike" cap="none" normalizeH="0" baseline="0" dirty="0" smtClean="0">
                          <a:ln>
                            <a:noFill/>
                          </a:ln>
                          <a:effectLst/>
                        </a:rPr>
                        <a:t>QW2120-BKK12S</a:t>
                      </a:r>
                      <a:endParaRPr kumimoji="0" lang="it-IT" sz="1400" b="0" i="0" u="none" strike="noStrike" cap="none" normalizeH="0" baseline="0" dirty="0" smtClean="0">
                        <a:ln>
                          <a:noFill/>
                        </a:ln>
                        <a:solidFill>
                          <a:schemeClr val="tx1"/>
                        </a:solidFill>
                        <a:effectLst/>
                        <a:latin typeface="Arial" charset="0"/>
                      </a:endParaRP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it-IT" sz="1400" u="none" strike="noStrike" cap="none" normalizeH="0" baseline="0" dirty="0" smtClean="0">
                          <a:ln>
                            <a:noFill/>
                          </a:ln>
                          <a:effectLst/>
                        </a:rPr>
                        <a:t>QuickScan Lite Imager, Black, USB Interface w/ Enh Straight USB Cable (90A052065) and Stand (STD-QW20-BK)</a:t>
                      </a:r>
                      <a:endParaRPr kumimoji="0" lang="it-IT" sz="1400" b="0" i="0" u="none" strike="noStrike" cap="none" normalizeH="0" baseline="0" dirty="0" smtClean="0">
                        <a:ln>
                          <a:noFill/>
                        </a:ln>
                        <a:solidFill>
                          <a:schemeClr val="tx1"/>
                        </a:solidFill>
                        <a:effectLst/>
                        <a:latin typeface="Arial" charset="0"/>
                      </a:endParaRPr>
                    </a:p>
                  </a:txBody>
                  <a:tcPr/>
                </a:tc>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u="none" strike="noStrike" cap="none" normalizeH="0" baseline="0" dirty="0" smtClean="0">
                          <a:ln>
                            <a:noFill/>
                          </a:ln>
                          <a:effectLst/>
                        </a:rPr>
                        <a:t>QW2170-BKK3S</a:t>
                      </a:r>
                      <a:endParaRPr kumimoji="0" lang="it-IT" sz="1400" b="0" i="0" u="none" strike="noStrike" cap="none" normalizeH="0" baseline="0" dirty="0" smtClean="0">
                        <a:ln>
                          <a:noFill/>
                        </a:ln>
                        <a:solidFill>
                          <a:schemeClr val="tx1"/>
                        </a:solidFill>
                        <a:effectLst/>
                        <a:latin typeface="Arial" charset="0"/>
                      </a:endParaRP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u="none" strike="noStrike" cap="none" normalizeH="0" baseline="0" dirty="0" smtClean="0">
                          <a:ln>
                            <a:noFill/>
                          </a:ln>
                          <a:effectLst/>
                        </a:rPr>
                        <a:t>QuickScan Lite Imager, Black, KBW/RS-232 Interface w/ KBW Cable (90G001010) and Stand (STD-QW20-BK)</a:t>
                      </a:r>
                      <a:endParaRPr kumimoji="0" lang="it-IT" sz="1400" b="0" i="0" u="none" strike="noStrike" cap="none" normalizeH="0" baseline="0" dirty="0" smtClean="0">
                        <a:ln>
                          <a:noFill/>
                        </a:ln>
                        <a:solidFill>
                          <a:schemeClr val="tx1"/>
                        </a:solidFill>
                        <a:effectLst/>
                        <a:latin typeface="Arial" charset="0"/>
                      </a:endParaRPr>
                    </a:p>
                  </a:txBody>
                  <a:tcPr/>
                </a:tc>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u="none" strike="noStrike" cap="none" normalizeH="0" baseline="0" dirty="0" smtClean="0">
                          <a:ln>
                            <a:noFill/>
                          </a:ln>
                          <a:effectLst/>
                        </a:rPr>
                        <a:t>QW2120-BKK1S-10</a:t>
                      </a:r>
                      <a:endParaRPr kumimoji="0" lang="it-IT" sz="1400" b="0" i="0" u="none" strike="noStrike" cap="none" normalizeH="0" baseline="0" dirty="0" smtClean="0">
                        <a:ln>
                          <a:noFill/>
                        </a:ln>
                        <a:solidFill>
                          <a:schemeClr val="tx1"/>
                        </a:solidFill>
                        <a:effectLst/>
                        <a:latin typeface="Arial" charset="0"/>
                      </a:endParaRP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u="none" strike="noStrike" cap="none" normalizeH="0" baseline="0" dirty="0" smtClean="0">
                          <a:ln>
                            <a:noFill/>
                          </a:ln>
                          <a:effectLst/>
                        </a:rPr>
                        <a:t>QuickScan Lite Imager, Black, USB Interface w/ USB Cable (90A052044) and Stand (STD-QW20-BK), 10 Sets Pack</a:t>
                      </a:r>
                      <a:endParaRPr kumimoji="0" lang="it-IT" sz="1400" b="0" i="0" u="none" strike="noStrike" cap="none" normalizeH="0" baseline="0" dirty="0" smtClean="0">
                        <a:ln>
                          <a:noFill/>
                        </a:ln>
                        <a:solidFill>
                          <a:schemeClr val="tx1"/>
                        </a:solidFill>
                        <a:effectLst/>
                        <a:latin typeface="Arial" charset="0"/>
                      </a:endParaRPr>
                    </a:p>
                  </a:txBody>
                  <a:tcPr/>
                </a:tc>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u="none" strike="noStrike" cap="none" normalizeH="0" baseline="0" dirty="0" smtClean="0">
                          <a:ln>
                            <a:noFill/>
                          </a:ln>
                          <a:effectLst/>
                        </a:rPr>
                        <a:t>QW2170-BKK3S-10</a:t>
                      </a:r>
                      <a:endParaRPr kumimoji="0" lang="it-IT" sz="1400" b="0" i="0" u="none" strike="noStrike" cap="none" normalizeH="0" baseline="0" dirty="0" smtClean="0">
                        <a:ln>
                          <a:noFill/>
                        </a:ln>
                        <a:solidFill>
                          <a:schemeClr val="tx1"/>
                        </a:solidFill>
                        <a:effectLst/>
                        <a:latin typeface="Arial" charset="0"/>
                      </a:endParaRP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u="none" strike="noStrike" cap="none" normalizeH="0" baseline="0" dirty="0" smtClean="0">
                          <a:ln>
                            <a:noFill/>
                          </a:ln>
                          <a:effectLst/>
                        </a:rPr>
                        <a:t>QuickScan Lite Imager ,Black, KBW/RS-232 Interface w/ KBW Cable (90G001010) and Stand (STD-QW20-BK), 10 Sets Pack</a:t>
                      </a:r>
                      <a:endParaRPr kumimoji="0" lang="it-IT" sz="1400" b="0" i="0" u="none" strike="noStrike" cap="none" normalizeH="0" baseline="0" dirty="0" smtClean="0">
                        <a:ln>
                          <a:noFill/>
                        </a:ln>
                        <a:solidFill>
                          <a:schemeClr val="tx1"/>
                        </a:solidFill>
                        <a:effectLst/>
                        <a:latin typeface="Arial" charset="0"/>
                      </a:endParaRPr>
                    </a:p>
                  </a:txBody>
                  <a:tcPr/>
                </a:tc>
              </a:tr>
            </a:tbl>
          </a:graphicData>
        </a:graphic>
      </p:graphicFrame>
      <p:sp>
        <p:nvSpPr>
          <p:cNvPr id="4" name="Slide Number Placeholder 3"/>
          <p:cNvSpPr>
            <a:spLocks noGrp="1"/>
          </p:cNvSpPr>
          <p:nvPr>
            <p:ph type="sldNum" sz="quarter" idx="12"/>
          </p:nvPr>
        </p:nvSpPr>
        <p:spPr/>
        <p:txBody>
          <a:bodyPr/>
          <a:lstStyle/>
          <a:p>
            <a:fld id="{72C2BF82-A7EA-419E-A6D8-59190EA55268}" type="slidenum">
              <a:rPr lang="en-US" smtClean="0"/>
              <a:t>20</a:t>
            </a:fld>
            <a:endParaRPr lang="en-US"/>
          </a:p>
        </p:txBody>
      </p:sp>
    </p:spTree>
    <p:extLst>
      <p:ext uri="{BB962C8B-B14F-4D97-AF65-F5344CB8AC3E}">
        <p14:creationId xmlns:p14="http://schemas.microsoft.com/office/powerpoint/2010/main" val="2137665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QuickScan™ Lite QW2100 Accessories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54300325"/>
              </p:ext>
            </p:extLst>
          </p:nvPr>
        </p:nvGraphicFramePr>
        <p:xfrm>
          <a:off x="1092200" y="4567252"/>
          <a:ext cx="7426326" cy="741680"/>
        </p:xfrm>
        <a:graphic>
          <a:graphicData uri="http://schemas.openxmlformats.org/drawingml/2006/table">
            <a:tbl>
              <a:tblPr firstRow="1" bandRow="1">
                <a:tableStyleId>{00A15C55-8517-42AA-B614-E9B94910E393}</a:tableStyleId>
              </a:tblPr>
              <a:tblGrid>
                <a:gridCol w="1958649"/>
                <a:gridCol w="5467677"/>
              </a:tblGrid>
              <a:tr h="370840">
                <a:tc>
                  <a:txBody>
                    <a:bodyPr/>
                    <a:lstStyle/>
                    <a:p>
                      <a:r>
                        <a:rPr lang="en-US" dirty="0" smtClean="0"/>
                        <a:t>Part Number </a:t>
                      </a:r>
                      <a:endParaRPr lang="en-US" dirty="0"/>
                    </a:p>
                  </a:txBody>
                  <a:tcPr/>
                </a:tc>
                <a:tc>
                  <a:txBody>
                    <a:bodyPr/>
                    <a:lstStyle/>
                    <a:p>
                      <a:r>
                        <a:rPr lang="en-US" dirty="0" smtClean="0"/>
                        <a:t>Description</a:t>
                      </a:r>
                      <a:endParaRPr lang="en-US" dirty="0"/>
                    </a:p>
                  </a:txBody>
                  <a:tcPr/>
                </a:tc>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u="none" strike="noStrike" cap="none" normalizeH="0" baseline="0" dirty="0" smtClean="0">
                          <a:ln>
                            <a:noFill/>
                          </a:ln>
                          <a:effectLst/>
                        </a:rPr>
                        <a:t>STD-QW20-BK</a:t>
                      </a:r>
                      <a:endParaRPr kumimoji="0" lang="it-IT" sz="1400" b="0" i="0" u="none" strike="noStrike" cap="none" normalizeH="0" baseline="0" dirty="0" smtClean="0">
                        <a:ln>
                          <a:noFill/>
                        </a:ln>
                        <a:solidFill>
                          <a:schemeClr val="tx1"/>
                        </a:solidFill>
                        <a:effectLst/>
                        <a:latin typeface="Arial" charset="0"/>
                      </a:endParaRP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u="none" strike="noStrike" cap="none" normalizeH="0" baseline="0" dirty="0" smtClean="0">
                          <a:ln>
                            <a:noFill/>
                          </a:ln>
                          <a:effectLst/>
                        </a:rPr>
                        <a:t>Black Collapsible Stand / Holder</a:t>
                      </a:r>
                      <a:endParaRPr kumimoji="0" lang="it-IT" sz="1400" b="0" i="0" u="none" strike="noStrike" cap="none" normalizeH="0" baseline="0" dirty="0" smtClean="0">
                        <a:ln>
                          <a:noFill/>
                        </a:ln>
                        <a:solidFill>
                          <a:schemeClr val="tx1"/>
                        </a:solidFill>
                        <a:effectLst/>
                        <a:latin typeface="Arial" charset="0"/>
                      </a:endParaRPr>
                    </a:p>
                  </a:txBody>
                  <a:tcPr/>
                </a:tc>
              </a:tr>
            </a:tbl>
          </a:graphicData>
        </a:graphic>
      </p:graphicFrame>
      <p:sp>
        <p:nvSpPr>
          <p:cNvPr id="4" name="Slide Number Placeholder 3"/>
          <p:cNvSpPr>
            <a:spLocks noGrp="1"/>
          </p:cNvSpPr>
          <p:nvPr>
            <p:ph type="sldNum" sz="quarter" idx="12"/>
          </p:nvPr>
        </p:nvSpPr>
        <p:spPr/>
        <p:txBody>
          <a:bodyPr/>
          <a:lstStyle/>
          <a:p>
            <a:fld id="{72C2BF82-A7EA-419E-A6D8-59190EA55268}" type="slidenum">
              <a:rPr lang="en-US" smtClean="0"/>
              <a:t>21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0031" y="1604638"/>
            <a:ext cx="2743200" cy="27432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6831" y="2181688"/>
            <a:ext cx="2743200" cy="27432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328" y="1666782"/>
            <a:ext cx="2743200" cy="2743200"/>
          </a:xfrm>
          <a:prstGeom prst="rect">
            <a:avLst/>
          </a:prstGeom>
        </p:spPr>
      </p:pic>
    </p:spTree>
    <p:extLst>
      <p:ext uri="{BB962C8B-B14F-4D97-AF65-F5344CB8AC3E}">
        <p14:creationId xmlns:p14="http://schemas.microsoft.com/office/powerpoint/2010/main" val="22159104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Thank You!</a:t>
            </a:r>
            <a:endParaRPr lang="it-IT" dirty="0"/>
          </a:p>
        </p:txBody>
      </p:sp>
      <p:sp>
        <p:nvSpPr>
          <p:cNvPr id="3" name="Segnaposto numero diapositiva 2"/>
          <p:cNvSpPr>
            <a:spLocks noGrp="1"/>
          </p:cNvSpPr>
          <p:nvPr>
            <p:ph type="sldNum" sz="quarter" idx="10"/>
          </p:nvPr>
        </p:nvSpPr>
        <p:spPr/>
        <p:txBody>
          <a:bodyPr/>
          <a:lstStyle/>
          <a:p>
            <a:fld id="{72C2BF82-A7EA-419E-A6D8-59190EA55268}" type="slidenum">
              <a:rPr lang="en-US" smtClean="0"/>
              <a:pPr/>
              <a:t>22</a:t>
            </a:fld>
            <a:endParaRPr lang="en-US" dirty="0"/>
          </a:p>
        </p:txBody>
      </p:sp>
      <p:sp>
        <p:nvSpPr>
          <p:cNvPr id="5" name="Segnaposto testo 12"/>
          <p:cNvSpPr>
            <a:spLocks noGrp="1"/>
          </p:cNvSpPr>
          <p:nvPr>
            <p:ph type="body" sz="quarter" idx="12"/>
          </p:nvPr>
        </p:nvSpPr>
        <p:spPr>
          <a:xfrm>
            <a:off x="5819681" y="4959246"/>
            <a:ext cx="2741613" cy="1175224"/>
          </a:xfrm>
        </p:spPr>
        <p:txBody>
          <a:bodyPr wrap="square"/>
          <a:lstStyle>
            <a:lvl1pPr marL="0" indent="0" algn="l" defTabSz="457200" rtl="0" eaLnBrk="1" latinLnBrk="0" hangingPunct="1">
              <a:lnSpc>
                <a:spcPct val="80000"/>
              </a:lnSpc>
              <a:buNone/>
              <a:defRPr sz="1600">
                <a:solidFill>
                  <a:schemeClr val="tx2"/>
                </a:solidFill>
              </a:defRPr>
            </a:lvl1pPr>
          </a:lstStyle>
          <a:p>
            <a:r>
              <a:rPr lang="it-IT" sz="1000" b="1" dirty="0">
                <a:solidFill>
                  <a:schemeClr val="tx1">
                    <a:lumMod val="65000"/>
                    <a:lumOff val="35000"/>
                  </a:schemeClr>
                </a:solidFill>
                <a:ea typeface="Arial Unicode MS" pitchFamily="34" charset="-128"/>
                <a:cs typeface="Arial Unicode MS" pitchFamily="34" charset="-128"/>
              </a:rPr>
              <a:t>Datalogic ADC, Inc.</a:t>
            </a:r>
          </a:p>
          <a:p>
            <a:r>
              <a:rPr lang="it-IT" sz="1000" dirty="0">
                <a:solidFill>
                  <a:schemeClr val="tx1">
                    <a:lumMod val="65000"/>
                    <a:lumOff val="35000"/>
                  </a:schemeClr>
                </a:solidFill>
                <a:ea typeface="Arial Unicode MS" pitchFamily="34" charset="-128"/>
                <a:cs typeface="Arial Unicode MS" pitchFamily="34" charset="-128"/>
              </a:rPr>
              <a:t>959 Terry Street</a:t>
            </a:r>
          </a:p>
          <a:p>
            <a:r>
              <a:rPr lang="it-IT" sz="1000" dirty="0">
                <a:solidFill>
                  <a:schemeClr val="tx1">
                    <a:lumMod val="65000"/>
                    <a:lumOff val="35000"/>
                  </a:schemeClr>
                </a:solidFill>
                <a:ea typeface="Arial Unicode MS" pitchFamily="34" charset="-128"/>
                <a:cs typeface="Arial Unicode MS" pitchFamily="34" charset="-128"/>
              </a:rPr>
              <a:t>Eugene, Oregon USA</a:t>
            </a:r>
          </a:p>
          <a:p>
            <a:endParaRPr lang="it-IT" sz="1000" dirty="0">
              <a:solidFill>
                <a:schemeClr val="tx1">
                  <a:lumMod val="65000"/>
                  <a:lumOff val="35000"/>
                </a:schemeClr>
              </a:solidFill>
              <a:ea typeface="Arial Unicode MS" pitchFamily="34" charset="-128"/>
              <a:cs typeface="Arial Unicode MS" pitchFamily="34" charset="-128"/>
            </a:endParaRPr>
          </a:p>
          <a:p>
            <a:r>
              <a:rPr lang="it-IT" sz="1000" dirty="0">
                <a:solidFill>
                  <a:schemeClr val="tx1">
                    <a:lumMod val="65000"/>
                    <a:lumOff val="35000"/>
                  </a:schemeClr>
                </a:solidFill>
                <a:ea typeface="Arial Unicode MS" pitchFamily="34" charset="-128"/>
                <a:cs typeface="Arial Unicode MS" pitchFamily="34" charset="-128"/>
              </a:rPr>
              <a:t>Tel. +1 541 683-5700</a:t>
            </a:r>
          </a:p>
          <a:p>
            <a:r>
              <a:rPr lang="it-IT" sz="1000" dirty="0">
                <a:solidFill>
                  <a:schemeClr val="tx1">
                    <a:lumMod val="65000"/>
                    <a:lumOff val="35000"/>
                  </a:schemeClr>
                </a:solidFill>
                <a:ea typeface="Arial Unicode MS" pitchFamily="34" charset="-128"/>
                <a:cs typeface="Arial Unicode MS" pitchFamily="34" charset="-128"/>
              </a:rPr>
              <a:t>Toll Free in the US: 1 800 695-5700</a:t>
            </a:r>
          </a:p>
          <a:p>
            <a:r>
              <a:rPr lang="it-IT" sz="1000" dirty="0">
                <a:solidFill>
                  <a:schemeClr val="tx1">
                    <a:lumMod val="65000"/>
                    <a:lumOff val="35000"/>
                  </a:schemeClr>
                </a:solidFill>
                <a:ea typeface="Arial Unicode MS" pitchFamily="34" charset="-128"/>
                <a:cs typeface="Arial Unicode MS" pitchFamily="34" charset="-128"/>
              </a:rPr>
              <a:t>Fax +1 541 345-7140</a:t>
            </a:r>
          </a:p>
        </p:txBody>
      </p:sp>
    </p:spTree>
    <p:extLst>
      <p:ext uri="{BB962C8B-B14F-4D97-AF65-F5344CB8AC3E}">
        <p14:creationId xmlns:p14="http://schemas.microsoft.com/office/powerpoint/2010/main" val="2741152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QuickScan™ Lite QW2100</a:t>
            </a:r>
          </a:p>
        </p:txBody>
      </p:sp>
      <p:sp>
        <p:nvSpPr>
          <p:cNvPr id="6" name="Content Placeholder 5"/>
          <p:cNvSpPr>
            <a:spLocks noGrp="1"/>
          </p:cNvSpPr>
          <p:nvPr>
            <p:ph sz="half" idx="2"/>
          </p:nvPr>
        </p:nvSpPr>
        <p:spPr/>
        <p:txBody>
          <a:bodyPr/>
          <a:lstStyle/>
          <a:p>
            <a:pPr>
              <a:spcBef>
                <a:spcPts val="1200"/>
              </a:spcBef>
            </a:pPr>
            <a:r>
              <a:rPr lang="en-US" dirty="0"/>
              <a:t>Laser like linear imager</a:t>
            </a:r>
          </a:p>
          <a:p>
            <a:pPr>
              <a:spcBef>
                <a:spcPts val="1200"/>
              </a:spcBef>
            </a:pPr>
            <a:r>
              <a:rPr lang="en-US" dirty="0"/>
              <a:t>Sharp and thin illumination </a:t>
            </a:r>
          </a:p>
          <a:p>
            <a:pPr>
              <a:spcBef>
                <a:spcPts val="1200"/>
              </a:spcBef>
            </a:pPr>
            <a:r>
              <a:rPr lang="en-US" dirty="0"/>
              <a:t>Long scan line to read long </a:t>
            </a:r>
            <a:r>
              <a:rPr lang="en-US" dirty="0" smtClean="0"/>
              <a:t>bar codes </a:t>
            </a:r>
            <a:r>
              <a:rPr lang="en-US" dirty="0"/>
              <a:t>at closer distance</a:t>
            </a:r>
          </a:p>
          <a:p>
            <a:pPr>
              <a:spcBef>
                <a:spcPts val="1200"/>
              </a:spcBef>
            </a:pPr>
            <a:r>
              <a:rPr lang="en-US" dirty="0"/>
              <a:t>Stylish design with </a:t>
            </a:r>
            <a:r>
              <a:rPr lang="en-US" dirty="0" smtClean="0"/>
              <a:t>reduced dimensions</a:t>
            </a:r>
            <a:endParaRPr lang="en-US" dirty="0"/>
          </a:p>
          <a:p>
            <a:pPr lvl="1">
              <a:spcBef>
                <a:spcPts val="1200"/>
              </a:spcBef>
            </a:pPr>
            <a:r>
              <a:rPr lang="en-US" dirty="0"/>
              <a:t>Best size/weight/ performance ratio</a:t>
            </a:r>
          </a:p>
          <a:p>
            <a:pPr lvl="1">
              <a:spcBef>
                <a:spcPts val="1200"/>
              </a:spcBef>
            </a:pPr>
            <a:r>
              <a:rPr lang="en-US" dirty="0"/>
              <a:t>Smaller and lighter than competing products:  119 g / 4.2 </a:t>
            </a:r>
            <a:r>
              <a:rPr lang="en-US" dirty="0" err="1"/>
              <a:t>oz</a:t>
            </a:r>
            <a:endParaRPr lang="en-US" dirty="0"/>
          </a:p>
          <a:p>
            <a:pPr lvl="1">
              <a:spcBef>
                <a:spcPts val="1200"/>
              </a:spcBef>
            </a:pPr>
            <a:r>
              <a:rPr lang="en-US" dirty="0"/>
              <a:t>Ergonomic and rugged look</a:t>
            </a:r>
          </a:p>
          <a:p>
            <a:endParaRPr lang="en-US" dirty="0"/>
          </a:p>
        </p:txBody>
      </p:sp>
      <p:sp>
        <p:nvSpPr>
          <p:cNvPr id="4" name="Slide Number Placeholder 3"/>
          <p:cNvSpPr>
            <a:spLocks noGrp="1"/>
          </p:cNvSpPr>
          <p:nvPr>
            <p:ph type="sldNum" sz="quarter" idx="12"/>
          </p:nvPr>
        </p:nvSpPr>
        <p:spPr/>
        <p:txBody>
          <a:bodyPr/>
          <a:lstStyle/>
          <a:p>
            <a:fld id="{72C2BF82-A7EA-419E-A6D8-59190EA55268}" type="slidenum">
              <a:rPr lang="en-US" smtClean="0"/>
              <a:t>3</a:t>
            </a:fld>
            <a:endParaRPr lang="en-US"/>
          </a:p>
        </p:txBody>
      </p:sp>
      <p:pic>
        <p:nvPicPr>
          <p:cNvPr id="8" name="Picture Placeholder 5"/>
          <p:cNvPicPr>
            <a:picLocks noGrp="1" noChangeAspect="1"/>
          </p:cNvPicPr>
          <p:nvPr>
            <p:ph type="pic" idx="13"/>
          </p:nvPr>
        </p:nvPicPr>
        <p:blipFill>
          <a:blip r:embed="rId2">
            <a:extLst>
              <a:ext uri="{28A0092B-C50C-407E-A947-70E740481C1C}">
                <a14:useLocalDpi xmlns:a14="http://schemas.microsoft.com/office/drawing/2010/main" val="0"/>
              </a:ext>
            </a:extLst>
          </a:blip>
          <a:srcRect l="10" r="10"/>
          <a:stretch>
            <a:fillRect/>
          </a:stretch>
        </p:blipFill>
        <p:spPr/>
      </p:pic>
    </p:spTree>
    <p:extLst>
      <p:ext uri="{BB962C8B-B14F-4D97-AF65-F5344CB8AC3E}">
        <p14:creationId xmlns:p14="http://schemas.microsoft.com/office/powerpoint/2010/main" val="324642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QuickScan™ Lite QW2100</a:t>
            </a:r>
          </a:p>
        </p:txBody>
      </p:sp>
      <p:sp>
        <p:nvSpPr>
          <p:cNvPr id="3" name="Content Placeholder 2"/>
          <p:cNvSpPr>
            <a:spLocks noGrp="1"/>
          </p:cNvSpPr>
          <p:nvPr>
            <p:ph sz="half" idx="2"/>
          </p:nvPr>
        </p:nvSpPr>
        <p:spPr/>
        <p:txBody>
          <a:bodyPr/>
          <a:lstStyle/>
          <a:p>
            <a:pPr>
              <a:spcBef>
                <a:spcPts val="1200"/>
              </a:spcBef>
            </a:pPr>
            <a:r>
              <a:rPr lang="en-US" dirty="0"/>
              <a:t>Two Interface Options</a:t>
            </a:r>
          </a:p>
          <a:p>
            <a:pPr lvl="1">
              <a:spcBef>
                <a:spcPts val="1200"/>
              </a:spcBef>
            </a:pPr>
            <a:r>
              <a:rPr lang="en-US" dirty="0"/>
              <a:t>QW2120: USB only</a:t>
            </a:r>
          </a:p>
          <a:p>
            <a:pPr lvl="1">
              <a:spcBef>
                <a:spcPts val="1200"/>
              </a:spcBef>
            </a:pPr>
            <a:r>
              <a:rPr lang="en-US" dirty="0"/>
              <a:t>QW2170: RS-232 / Keyboard Wedge</a:t>
            </a:r>
          </a:p>
          <a:p>
            <a:pPr>
              <a:spcBef>
                <a:spcPts val="1200"/>
              </a:spcBef>
            </a:pPr>
            <a:r>
              <a:rPr lang="en-US" dirty="0"/>
              <a:t>Kits and Bulk Packaging Available</a:t>
            </a:r>
          </a:p>
          <a:p>
            <a:pPr lvl="1">
              <a:spcBef>
                <a:spcPts val="1200"/>
              </a:spcBef>
            </a:pPr>
            <a:r>
              <a:rPr lang="en-US" dirty="0"/>
              <a:t>Scanner / Cable</a:t>
            </a:r>
          </a:p>
          <a:p>
            <a:pPr lvl="1">
              <a:spcBef>
                <a:spcPts val="1200"/>
              </a:spcBef>
            </a:pPr>
            <a:r>
              <a:rPr lang="en-US" dirty="0"/>
              <a:t>Scanner / Cable / Stand</a:t>
            </a:r>
          </a:p>
          <a:p>
            <a:pPr lvl="1">
              <a:spcBef>
                <a:spcPts val="1200"/>
              </a:spcBef>
            </a:pPr>
            <a:r>
              <a:rPr lang="en-US" dirty="0"/>
              <a:t>10 Unit Pack</a:t>
            </a:r>
          </a:p>
          <a:p>
            <a:endParaRPr lang="en-US" dirty="0"/>
          </a:p>
        </p:txBody>
      </p:sp>
      <p:sp>
        <p:nvSpPr>
          <p:cNvPr id="4" name="Slide Number Placeholder 3"/>
          <p:cNvSpPr>
            <a:spLocks noGrp="1"/>
          </p:cNvSpPr>
          <p:nvPr>
            <p:ph type="sldNum" sz="quarter" idx="12"/>
          </p:nvPr>
        </p:nvSpPr>
        <p:spPr/>
        <p:txBody>
          <a:bodyPr/>
          <a:lstStyle/>
          <a:p>
            <a:fld id="{72C2BF82-A7EA-419E-A6D8-59190EA55268}" type="slidenum">
              <a:rPr lang="en-US" smtClean="0"/>
              <a:t>4</a:t>
            </a:fld>
            <a:endParaRPr lang="en-US"/>
          </a:p>
        </p:txBody>
      </p:sp>
      <p:pic>
        <p:nvPicPr>
          <p:cNvPr id="6" name="Picture Placeholder 5"/>
          <p:cNvPicPr>
            <a:picLocks noGrp="1" noChangeAspect="1"/>
          </p:cNvPicPr>
          <p:nvPr>
            <p:ph type="pic" idx="13"/>
          </p:nvPr>
        </p:nvPicPr>
        <p:blipFill>
          <a:blip r:embed="rId2">
            <a:extLst>
              <a:ext uri="{28A0092B-C50C-407E-A947-70E740481C1C}">
                <a14:useLocalDpi xmlns:a14="http://schemas.microsoft.com/office/drawing/2010/main" val="0"/>
              </a:ext>
            </a:extLst>
          </a:blip>
          <a:srcRect l="10" r="10"/>
          <a:stretch>
            <a:fillRect/>
          </a:stretch>
        </p:blipFill>
        <p:spPr/>
      </p:pic>
    </p:spTree>
    <p:extLst>
      <p:ext uri="{BB962C8B-B14F-4D97-AF65-F5344CB8AC3E}">
        <p14:creationId xmlns:p14="http://schemas.microsoft.com/office/powerpoint/2010/main" val="3291385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QuickScan™ Lite QW2100</a:t>
            </a:r>
          </a:p>
        </p:txBody>
      </p:sp>
      <p:sp>
        <p:nvSpPr>
          <p:cNvPr id="3" name="Content Placeholder 2"/>
          <p:cNvSpPr>
            <a:spLocks noGrp="1"/>
          </p:cNvSpPr>
          <p:nvPr>
            <p:ph sz="half" idx="2"/>
          </p:nvPr>
        </p:nvSpPr>
        <p:spPr/>
        <p:txBody>
          <a:bodyPr/>
          <a:lstStyle/>
          <a:p>
            <a:pPr>
              <a:spcBef>
                <a:spcPts val="1200"/>
              </a:spcBef>
            </a:pPr>
            <a:r>
              <a:rPr lang="en-US" dirty="0"/>
              <a:t>Supported by Datalogic Aladdin™ Configuration Program</a:t>
            </a:r>
          </a:p>
          <a:p>
            <a:pPr>
              <a:spcBef>
                <a:spcPts val="1200"/>
              </a:spcBef>
            </a:pPr>
            <a:r>
              <a:rPr lang="en-US" dirty="0"/>
              <a:t>Datalogic’s patented </a:t>
            </a:r>
            <a:r>
              <a:rPr lang="en-US" dirty="0" smtClean="0"/>
              <a:t>‘Green Spot’ technology </a:t>
            </a:r>
            <a:r>
              <a:rPr lang="en-US" dirty="0"/>
              <a:t>for visual good-read confirmation</a:t>
            </a:r>
          </a:p>
          <a:p>
            <a:pPr>
              <a:spcBef>
                <a:spcPts val="1200"/>
              </a:spcBef>
            </a:pPr>
            <a:r>
              <a:rPr lang="en-US" dirty="0"/>
              <a:t>Ergonomic stand design</a:t>
            </a:r>
          </a:p>
          <a:p>
            <a:pPr lvl="1">
              <a:spcBef>
                <a:spcPts val="1200"/>
              </a:spcBef>
            </a:pPr>
            <a:r>
              <a:rPr lang="en-US" dirty="0"/>
              <a:t>Collapsible </a:t>
            </a:r>
          </a:p>
          <a:p>
            <a:pPr lvl="1">
              <a:spcBef>
                <a:spcPts val="1200"/>
              </a:spcBef>
            </a:pPr>
            <a:r>
              <a:rPr lang="en-US" dirty="0"/>
              <a:t>Adjustable scan angle</a:t>
            </a:r>
          </a:p>
          <a:p>
            <a:pPr lvl="1">
              <a:spcBef>
                <a:spcPts val="1200"/>
              </a:spcBef>
            </a:pPr>
            <a:r>
              <a:rPr lang="en-US" dirty="0"/>
              <a:t>Holder or Wall Mount</a:t>
            </a:r>
          </a:p>
          <a:p>
            <a:endParaRPr lang="en-US" dirty="0"/>
          </a:p>
        </p:txBody>
      </p:sp>
      <p:sp>
        <p:nvSpPr>
          <p:cNvPr id="4" name="Slide Number Placeholder 3"/>
          <p:cNvSpPr>
            <a:spLocks noGrp="1"/>
          </p:cNvSpPr>
          <p:nvPr>
            <p:ph type="sldNum" sz="quarter" idx="12"/>
          </p:nvPr>
        </p:nvSpPr>
        <p:spPr/>
        <p:txBody>
          <a:bodyPr/>
          <a:lstStyle/>
          <a:p>
            <a:fld id="{72C2BF82-A7EA-419E-A6D8-59190EA55268}" type="slidenum">
              <a:rPr lang="en-US" smtClean="0"/>
              <a:t>5</a:t>
            </a:fld>
            <a:endParaRPr lang="en-US"/>
          </a:p>
        </p:txBody>
      </p:sp>
      <p:pic>
        <p:nvPicPr>
          <p:cNvPr id="6" name="Picture Placeholder 5"/>
          <p:cNvPicPr>
            <a:picLocks noGrp="1" noChangeAspect="1"/>
          </p:cNvPicPr>
          <p:nvPr>
            <p:ph type="pic" idx="13"/>
          </p:nvPr>
        </p:nvPicPr>
        <p:blipFill>
          <a:blip r:embed="rId2">
            <a:extLst>
              <a:ext uri="{28A0092B-C50C-407E-A947-70E740481C1C}">
                <a14:useLocalDpi xmlns:a14="http://schemas.microsoft.com/office/drawing/2010/main" val="0"/>
              </a:ext>
            </a:extLst>
          </a:blip>
          <a:srcRect l="10" r="10"/>
          <a:stretch>
            <a:fillRect/>
          </a:stretch>
        </p:blipFill>
        <p:spPr/>
      </p:pic>
    </p:spTree>
    <p:extLst>
      <p:ext uri="{BB962C8B-B14F-4D97-AF65-F5344CB8AC3E}">
        <p14:creationId xmlns:p14="http://schemas.microsoft.com/office/powerpoint/2010/main" val="3064895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Features and Benefits</a:t>
            </a:r>
            <a:endParaRPr lang="en-GB" dirty="0"/>
          </a:p>
        </p:txBody>
      </p:sp>
      <p:sp>
        <p:nvSpPr>
          <p:cNvPr id="3" name="Segnaposto numero diapositiva 2"/>
          <p:cNvSpPr>
            <a:spLocks noGrp="1"/>
          </p:cNvSpPr>
          <p:nvPr>
            <p:ph type="sldNum" sz="quarter" idx="12"/>
          </p:nvPr>
        </p:nvSpPr>
        <p:spPr/>
        <p:txBody>
          <a:bodyPr/>
          <a:lstStyle/>
          <a:p>
            <a:fld id="{72C2BF82-A7EA-419E-A6D8-59190EA55268}" type="slidenum">
              <a:rPr lang="en-US" smtClean="0"/>
              <a:t>6</a:t>
            </a:fld>
            <a:endParaRPr lang="en-US"/>
          </a:p>
        </p:txBody>
      </p:sp>
    </p:spTree>
    <p:extLst>
      <p:ext uri="{BB962C8B-B14F-4D97-AF65-F5344CB8AC3E}">
        <p14:creationId xmlns:p14="http://schemas.microsoft.com/office/powerpoint/2010/main" val="515971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Excellent Bar Code Reading</a:t>
            </a:r>
            <a:endParaRPr lang="en-US" dirty="0"/>
          </a:p>
        </p:txBody>
      </p:sp>
      <p:sp>
        <p:nvSpPr>
          <p:cNvPr id="6" name="Content Placeholder 5"/>
          <p:cNvSpPr>
            <a:spLocks noGrp="1"/>
          </p:cNvSpPr>
          <p:nvPr>
            <p:ph sz="half" idx="2"/>
          </p:nvPr>
        </p:nvSpPr>
        <p:spPr/>
        <p:txBody>
          <a:bodyPr/>
          <a:lstStyle/>
          <a:p>
            <a:pPr>
              <a:spcBef>
                <a:spcPts val="1200"/>
              </a:spcBef>
            </a:pPr>
            <a:r>
              <a:rPr lang="en-US" dirty="0"/>
              <a:t>Superior reading on bad and hard-to-read labels </a:t>
            </a:r>
          </a:p>
          <a:p>
            <a:pPr>
              <a:spcBef>
                <a:spcPts val="1200"/>
              </a:spcBef>
            </a:pPr>
            <a:r>
              <a:rPr lang="en-US" dirty="0"/>
              <a:t>Wide Scan Angle: 60° +/- 3°</a:t>
            </a:r>
          </a:p>
          <a:p>
            <a:pPr lvl="1">
              <a:spcBef>
                <a:spcPts val="1200"/>
              </a:spcBef>
            </a:pPr>
            <a:r>
              <a:rPr lang="en-US" dirty="0"/>
              <a:t>Ability to read long bar codes at closer distance </a:t>
            </a:r>
          </a:p>
          <a:p>
            <a:pPr lvl="1">
              <a:spcBef>
                <a:spcPts val="1200"/>
              </a:spcBef>
            </a:pPr>
            <a:r>
              <a:rPr lang="en-US" dirty="0"/>
              <a:t>EAN13 </a:t>
            </a:r>
            <a:r>
              <a:rPr lang="en-US" dirty="0" smtClean="0"/>
              <a:t>- 13 </a:t>
            </a:r>
            <a:r>
              <a:rPr lang="en-US" dirty="0"/>
              <a:t>mils: </a:t>
            </a:r>
            <a:r>
              <a:rPr lang="en-US" dirty="0" smtClean="0"/>
              <a:t/>
            </a:r>
            <a:br>
              <a:rPr lang="en-US" dirty="0" smtClean="0"/>
            </a:br>
            <a:r>
              <a:rPr lang="en-US" dirty="0" smtClean="0"/>
              <a:t>0 </a:t>
            </a:r>
            <a:r>
              <a:rPr lang="en-US" dirty="0"/>
              <a:t>to 45 cm / 0 to 18.0 in</a:t>
            </a:r>
          </a:p>
          <a:p>
            <a:pPr>
              <a:spcBef>
                <a:spcPts val="1200"/>
              </a:spcBef>
            </a:pPr>
            <a:r>
              <a:rPr lang="en-US" dirty="0"/>
              <a:t>Maximum code resolution</a:t>
            </a:r>
          </a:p>
          <a:p>
            <a:pPr lvl="1">
              <a:spcBef>
                <a:spcPts val="1200"/>
              </a:spcBef>
            </a:pPr>
            <a:r>
              <a:rPr lang="en-US" dirty="0"/>
              <a:t>4 mils / 0.102 mm</a:t>
            </a:r>
          </a:p>
          <a:p>
            <a:pPr marL="0" indent="0">
              <a:spcBef>
                <a:spcPts val="1200"/>
              </a:spcBef>
              <a:buNone/>
            </a:pPr>
            <a:endParaRPr lang="en-US" dirty="0"/>
          </a:p>
          <a:p>
            <a:pPr>
              <a:spcBef>
                <a:spcPts val="1200"/>
              </a:spcBef>
            </a:pPr>
            <a:r>
              <a:rPr lang="en-US" dirty="0"/>
              <a:t>Maximum performance in a </a:t>
            </a:r>
            <a:br>
              <a:rPr lang="en-US" dirty="0"/>
            </a:br>
            <a:r>
              <a:rPr lang="en-US" dirty="0"/>
              <a:t>value-priced reader</a:t>
            </a:r>
          </a:p>
          <a:p>
            <a:endParaRPr lang="en-US" dirty="0"/>
          </a:p>
        </p:txBody>
      </p:sp>
      <p:sp>
        <p:nvSpPr>
          <p:cNvPr id="4" name="Slide Number Placeholder 3"/>
          <p:cNvSpPr>
            <a:spLocks noGrp="1"/>
          </p:cNvSpPr>
          <p:nvPr>
            <p:ph type="sldNum" sz="quarter" idx="12"/>
          </p:nvPr>
        </p:nvSpPr>
        <p:spPr/>
        <p:txBody>
          <a:bodyPr/>
          <a:lstStyle/>
          <a:p>
            <a:fld id="{72C2BF82-A7EA-419E-A6D8-59190EA55268}" type="slidenum">
              <a:rPr lang="en-US" smtClean="0"/>
              <a:t>7</a:t>
            </a:fld>
            <a:endParaRPr lang="en-US"/>
          </a:p>
        </p:txBody>
      </p:sp>
      <p:pic>
        <p:nvPicPr>
          <p:cNvPr id="8" name="Picture Placeholder 7"/>
          <p:cNvPicPr>
            <a:picLocks noGrp="1" noChangeAspect="1"/>
          </p:cNvPicPr>
          <p:nvPr>
            <p:ph type="pic" idx="13"/>
          </p:nvPr>
        </p:nvPicPr>
        <p:blipFill>
          <a:blip r:embed="rId2">
            <a:extLst>
              <a:ext uri="{28A0092B-C50C-407E-A947-70E740481C1C}">
                <a14:useLocalDpi xmlns:a14="http://schemas.microsoft.com/office/drawing/2010/main" val="0"/>
              </a:ext>
            </a:extLst>
          </a:blip>
          <a:srcRect l="10" r="10"/>
          <a:stretch>
            <a:fillRect/>
          </a:stretch>
        </p:blipFill>
        <p:spPr/>
      </p:pic>
    </p:spTree>
    <p:extLst>
      <p:ext uri="{BB962C8B-B14F-4D97-AF65-F5344CB8AC3E}">
        <p14:creationId xmlns:p14="http://schemas.microsoft.com/office/powerpoint/2010/main" val="1831019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Datalogic’s Patented ‘Green </a:t>
            </a:r>
            <a:r>
              <a:rPr lang="en-US" dirty="0" smtClean="0"/>
              <a:t>Spot’</a:t>
            </a:r>
            <a:endParaRPr lang="en-US" dirty="0"/>
          </a:p>
        </p:txBody>
      </p:sp>
      <p:sp>
        <p:nvSpPr>
          <p:cNvPr id="3" name="Content Placeholder 2"/>
          <p:cNvSpPr>
            <a:spLocks noGrp="1"/>
          </p:cNvSpPr>
          <p:nvPr>
            <p:ph sz="half" idx="2"/>
          </p:nvPr>
        </p:nvSpPr>
        <p:spPr/>
        <p:txBody>
          <a:bodyPr/>
          <a:lstStyle/>
          <a:p>
            <a:pPr>
              <a:spcBef>
                <a:spcPts val="1200"/>
              </a:spcBef>
            </a:pPr>
            <a:r>
              <a:rPr lang="en-US" dirty="0"/>
              <a:t>Green Spot for visual good-read feedback</a:t>
            </a:r>
          </a:p>
          <a:p>
            <a:pPr>
              <a:spcBef>
                <a:spcPts val="1200"/>
              </a:spcBef>
            </a:pPr>
            <a:r>
              <a:rPr lang="en-US" dirty="0"/>
              <a:t>The Green Spot is clearly seen on the bar code by the user, even in bright lighting conditions or noisy environments </a:t>
            </a:r>
          </a:p>
          <a:p>
            <a:pPr marL="0" indent="0">
              <a:spcBef>
                <a:spcPts val="1200"/>
              </a:spcBef>
              <a:buNone/>
            </a:pPr>
            <a:r>
              <a:rPr lang="en-US" dirty="0"/>
              <a:t> </a:t>
            </a:r>
          </a:p>
          <a:p>
            <a:pPr>
              <a:spcBef>
                <a:spcPts val="1200"/>
              </a:spcBef>
            </a:pPr>
            <a:r>
              <a:rPr lang="en-US" dirty="0"/>
              <a:t>Visual confirmation that the bar code was properly read</a:t>
            </a:r>
          </a:p>
          <a:p>
            <a:endParaRPr lang="en-US" dirty="0"/>
          </a:p>
        </p:txBody>
      </p:sp>
      <p:sp>
        <p:nvSpPr>
          <p:cNvPr id="4" name="Slide Number Placeholder 3"/>
          <p:cNvSpPr>
            <a:spLocks noGrp="1"/>
          </p:cNvSpPr>
          <p:nvPr>
            <p:ph type="sldNum" sz="quarter" idx="12"/>
          </p:nvPr>
        </p:nvSpPr>
        <p:spPr/>
        <p:txBody>
          <a:bodyPr/>
          <a:lstStyle/>
          <a:p>
            <a:fld id="{72C2BF82-A7EA-419E-A6D8-59190EA55268}" type="slidenum">
              <a:rPr lang="en-US" smtClean="0"/>
              <a:t>8</a:t>
            </a:fld>
            <a:endParaRPr lang="en-US"/>
          </a:p>
        </p:txBody>
      </p:sp>
      <p:pic>
        <p:nvPicPr>
          <p:cNvPr id="6" name="Picture Placeholder 5"/>
          <p:cNvPicPr>
            <a:picLocks noGrp="1" noChangeAspect="1"/>
          </p:cNvPicPr>
          <p:nvPr>
            <p:ph type="pic" idx="13"/>
          </p:nvPr>
        </p:nvPicPr>
        <p:blipFill>
          <a:blip r:embed="rId2">
            <a:extLst>
              <a:ext uri="{28A0092B-C50C-407E-A947-70E740481C1C}">
                <a14:useLocalDpi xmlns:a14="http://schemas.microsoft.com/office/drawing/2010/main" val="0"/>
              </a:ext>
            </a:extLst>
          </a:blip>
          <a:srcRect l="10" r="10"/>
          <a:stretch>
            <a:fillRect/>
          </a:stretch>
        </p:blipFill>
        <p:spPr>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2343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Designed for Quality</a:t>
            </a:r>
            <a:endParaRPr lang="en-GB" dirty="0"/>
          </a:p>
        </p:txBody>
      </p:sp>
      <p:sp>
        <p:nvSpPr>
          <p:cNvPr id="3" name="Segnaposto contenuto 2"/>
          <p:cNvSpPr>
            <a:spLocks noGrp="1"/>
          </p:cNvSpPr>
          <p:nvPr>
            <p:ph sz="half" idx="2"/>
          </p:nvPr>
        </p:nvSpPr>
        <p:spPr/>
        <p:txBody>
          <a:bodyPr/>
          <a:lstStyle/>
          <a:p>
            <a:pPr>
              <a:spcBef>
                <a:spcPts val="1200"/>
              </a:spcBef>
            </a:pPr>
            <a:r>
              <a:rPr lang="en-US" dirty="0"/>
              <a:t>Sealing Rating: IP42 </a:t>
            </a:r>
          </a:p>
          <a:p>
            <a:pPr>
              <a:spcBef>
                <a:spcPts val="1200"/>
              </a:spcBef>
            </a:pPr>
            <a:r>
              <a:rPr lang="en-US" dirty="0"/>
              <a:t>ESD Protection:  16 kV</a:t>
            </a:r>
          </a:p>
          <a:p>
            <a:pPr>
              <a:spcBef>
                <a:spcPts val="1200"/>
              </a:spcBef>
            </a:pPr>
            <a:r>
              <a:rPr lang="en-US" dirty="0"/>
              <a:t>1.5 m / 4.9 </a:t>
            </a:r>
            <a:r>
              <a:rPr lang="en-US" dirty="0" err="1"/>
              <a:t>ft</a:t>
            </a:r>
            <a:r>
              <a:rPr lang="en-US" dirty="0"/>
              <a:t> Drop Resistance  </a:t>
            </a:r>
          </a:p>
          <a:p>
            <a:pPr>
              <a:spcBef>
                <a:spcPts val="1200"/>
              </a:spcBef>
            </a:pPr>
            <a:r>
              <a:rPr lang="en-US" dirty="0"/>
              <a:t>Tested to 1 Million trigger hits </a:t>
            </a:r>
          </a:p>
          <a:p>
            <a:pPr>
              <a:spcBef>
                <a:spcPts val="1200"/>
              </a:spcBef>
            </a:pPr>
            <a:r>
              <a:rPr lang="en-US" dirty="0"/>
              <a:t>3-Year Factory Warranty</a:t>
            </a:r>
          </a:p>
          <a:p>
            <a:pPr marL="0" indent="0">
              <a:spcBef>
                <a:spcPts val="1200"/>
              </a:spcBef>
              <a:buNone/>
            </a:pPr>
            <a:endParaRPr lang="en-US" dirty="0"/>
          </a:p>
          <a:p>
            <a:pPr>
              <a:spcBef>
                <a:spcPts val="1200"/>
              </a:spcBef>
            </a:pPr>
            <a:r>
              <a:rPr lang="en-US" dirty="0"/>
              <a:t>Protects Technology Investment</a:t>
            </a:r>
          </a:p>
          <a:p>
            <a:pPr>
              <a:spcBef>
                <a:spcPts val="1200"/>
              </a:spcBef>
            </a:pPr>
            <a:r>
              <a:rPr lang="en-US" dirty="0"/>
              <a:t>Lowers the Total Cost of Ownership (TCO)</a:t>
            </a:r>
          </a:p>
          <a:p>
            <a:endParaRPr lang="en-GB" dirty="0"/>
          </a:p>
        </p:txBody>
      </p:sp>
      <p:sp>
        <p:nvSpPr>
          <p:cNvPr id="4" name="Segnaposto numero diapositiva 3"/>
          <p:cNvSpPr>
            <a:spLocks noGrp="1"/>
          </p:cNvSpPr>
          <p:nvPr>
            <p:ph type="sldNum" sz="quarter" idx="12"/>
          </p:nvPr>
        </p:nvSpPr>
        <p:spPr/>
        <p:txBody>
          <a:bodyPr/>
          <a:lstStyle/>
          <a:p>
            <a:fld id="{72C2BF82-A7EA-419E-A6D8-59190EA55268}" type="slidenum">
              <a:rPr lang="en-US" smtClean="0"/>
              <a:t>9</a:t>
            </a:fld>
            <a:endParaRPr lang="en-US"/>
          </a:p>
        </p:txBody>
      </p:sp>
      <p:pic>
        <p:nvPicPr>
          <p:cNvPr id="6" name="Picture Placeholder 5"/>
          <p:cNvPicPr>
            <a:picLocks noGrp="1" noChangeAspect="1"/>
          </p:cNvPicPr>
          <p:nvPr>
            <p:ph type="pic" idx="13"/>
          </p:nvPr>
        </p:nvPicPr>
        <p:blipFill>
          <a:blip r:embed="rId2">
            <a:extLst>
              <a:ext uri="{28A0092B-C50C-407E-A947-70E740481C1C}">
                <a14:useLocalDpi xmlns:a14="http://schemas.microsoft.com/office/drawing/2010/main" val="0"/>
              </a:ext>
            </a:extLst>
          </a:blip>
          <a:srcRect l="10" r="10"/>
          <a:stretch>
            <a:fillRect/>
          </a:stretch>
        </p:blipFill>
        <p:spPr>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84777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DatalogicADC">
  <a:themeElements>
    <a:clrScheme name="Elementa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E0DD3713091647B01556D05A19F897" ma:contentTypeVersion="7" ma:contentTypeDescription="Create a new document." ma:contentTypeScope="" ma:versionID="617d12a4ecd0e9cdf49aa5fb65f779d2">
  <xsd:schema xmlns:xsd="http://www.w3.org/2001/XMLSchema" xmlns:xs="http://www.w3.org/2001/XMLSchema" xmlns:p="http://schemas.microsoft.com/office/2006/metadata/properties" xmlns:ns2="b98c0929-fd0c-4e46-8d7d-9769e3a9cd0b" xmlns:ns3="http://schemas.microsoft.com/sharepoint/v4" targetNamespace="http://schemas.microsoft.com/office/2006/metadata/properties" ma:root="true" ma:fieldsID="30bb4eb004ad9bb4e6d795f47b44d589" ns2:_="" ns3:_="">
    <xsd:import namespace="b98c0929-fd0c-4e46-8d7d-9769e3a9cd0b"/>
    <xsd:import namespace="http://schemas.microsoft.com/sharepoint/v4"/>
    <xsd:element name="properties">
      <xsd:complexType>
        <xsd:sequence>
          <xsd:element name="documentManagement">
            <xsd:complexType>
              <xsd:all>
                <xsd:element ref="ns2:Section"/>
                <xsd:element ref="ns2:Subsection" minOccurs="0"/>
                <xsd:element ref="ns2:SubSubSection"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8c0929-fd0c-4e46-8d7d-9769e3a9cd0b" elementFormDefault="qualified">
    <xsd:import namespace="http://schemas.microsoft.com/office/2006/documentManagement/types"/>
    <xsd:import namespace="http://schemas.microsoft.com/office/infopath/2007/PartnerControls"/>
    <xsd:element name="Section" ma:index="8" ma:displayName="Section" ma:description="Main section" ma:internalName="Section">
      <xsd:simpleType>
        <xsd:restriction base="dms:Text">
          <xsd:maxLength value="255"/>
        </xsd:restriction>
      </xsd:simpleType>
    </xsd:element>
    <xsd:element name="Subsection" ma:index="9" nillable="true" ma:displayName="Subsection" ma:description="Subsection of the item" ma:internalName="Subsection">
      <xsd:simpleType>
        <xsd:restriction base="dms:Text">
          <xsd:maxLength value="255"/>
        </xsd:restriction>
      </xsd:simpleType>
    </xsd:element>
    <xsd:element name="SubSubSection" ma:index="10" nillable="true" ma:displayName="SubSubSection" ma:internalName="SubSubSec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ubSubSection xmlns="b98c0929-fd0c-4e46-8d7d-9769e3a9cd0b" xsi:nil="true"/>
    <Subsection xmlns="b98c0929-fd0c-4e46-8d7d-9769e3a9cd0b" xsi:nil="true"/>
    <Section xmlns="b98c0929-fd0c-4e46-8d7d-9769e3a9cd0b">Power Point</Section>
    <IconOverlay xmlns="http://schemas.microsoft.com/sharepoint/v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FD607E-B9CA-49D8-9A4D-148B2FC068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8c0929-fd0c-4e46-8d7d-9769e3a9cd0b"/>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FDA320-3EEF-47F9-A176-6A040E67FA4C}">
  <ds:schemaRefs>
    <ds:schemaRef ds:uri="http://schemas.microsoft.com/office/2006/metadata/properties"/>
    <ds:schemaRef ds:uri="http://purl.org/dc/terms/"/>
    <ds:schemaRef ds:uri="http://purl.org/dc/elements/1.1/"/>
    <ds:schemaRef ds:uri="http://www.w3.org/XML/1998/namespace"/>
    <ds:schemaRef ds:uri="http://purl.org/dc/dcmitype/"/>
    <ds:schemaRef ds:uri="b98c0929-fd0c-4e46-8d7d-9769e3a9cd0b"/>
    <ds:schemaRef ds:uri="http://schemas.microsoft.com/office/2006/documentManagement/types"/>
    <ds:schemaRef ds:uri="http://schemas.microsoft.com/office/infopath/2007/PartnerControls"/>
    <ds:schemaRef ds:uri="http://schemas.openxmlformats.org/package/2006/metadata/core-properties"/>
    <ds:schemaRef ds:uri="http://schemas.microsoft.com/sharepoint/v4"/>
  </ds:schemaRefs>
</ds:datastoreItem>
</file>

<file path=customXml/itemProps3.xml><?xml version="1.0" encoding="utf-8"?>
<ds:datastoreItem xmlns:ds="http://schemas.openxmlformats.org/officeDocument/2006/customXml" ds:itemID="{B61EE93C-2D35-4BF5-90E5-A8D761EF9C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934</Words>
  <Application>Microsoft Office PowerPoint</Application>
  <PresentationFormat>On-screen Show (4:3)</PresentationFormat>
  <Paragraphs>215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DatalogicADC</vt:lpstr>
      <vt:lpstr>QuickScan™ Lite QW2100</vt:lpstr>
      <vt:lpstr>QuickScan™ Lite QW2100</vt:lpstr>
      <vt:lpstr>QuickScan™ Lite QW2100</vt:lpstr>
      <vt:lpstr>QuickScan™ Lite QW2100</vt:lpstr>
      <vt:lpstr>QuickScan™ Lite QW2100</vt:lpstr>
      <vt:lpstr>Features and Benefits</vt:lpstr>
      <vt:lpstr>Excellent Bar Code Reading</vt:lpstr>
      <vt:lpstr>Datalogic’s Patented ‘Green Spot’</vt:lpstr>
      <vt:lpstr>Designed for Quality</vt:lpstr>
      <vt:lpstr>What’s the Same?  QuickScan Lite vs. QuickScan I</vt:lpstr>
      <vt:lpstr>What’s Different?  QuickScan Lite vs. QuickScan I</vt:lpstr>
      <vt:lpstr>Target Markets and Applications</vt:lpstr>
      <vt:lpstr>Retail Food / Non-Food</vt:lpstr>
      <vt:lpstr>Retail Food / Non-Food</vt:lpstr>
      <vt:lpstr>Banks, Finance, Utilities, Government and Postal</vt:lpstr>
      <vt:lpstr>Banks, Finance, Utilities, Government and Postal</vt:lpstr>
      <vt:lpstr>Models and Accessories</vt:lpstr>
      <vt:lpstr>QuickScan™ Lite QW2100 Models</vt:lpstr>
      <vt:lpstr>QuickScan™ Lite QW2100 Cable Kits</vt:lpstr>
      <vt:lpstr>QuickScan™ Lite QW2100 Stand Kits</vt:lpstr>
      <vt:lpstr>QuickScan™ Lite QW2100 Accessories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PPT template</dc:subject>
  <dc:creator/>
  <cp:lastModifiedBy/>
  <cp:revision>1</cp:revision>
  <dcterms:created xsi:type="dcterms:W3CDTF">2011-11-10T17:34:32Z</dcterms:created>
  <dcterms:modified xsi:type="dcterms:W3CDTF">2013-09-23T18:54:44Z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0x0101009FE0DD3713091647B01556D05A19F897</vt:lpwstr>
  </property>
</Properties>
</file>