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3"/>
  </p:notesMasterIdLst>
  <p:handoutMasterIdLst>
    <p:handoutMasterId r:id="rId24"/>
  </p:handoutMasterIdLst>
  <p:sldIdLst>
    <p:sldId id="284" r:id="rId2"/>
    <p:sldId id="285" r:id="rId3"/>
    <p:sldId id="287" r:id="rId4"/>
    <p:sldId id="286" r:id="rId5"/>
    <p:sldId id="288" r:id="rId6"/>
    <p:sldId id="289" r:id="rId7"/>
    <p:sldId id="290" r:id="rId8"/>
    <p:sldId id="291" r:id="rId9"/>
    <p:sldId id="280" r:id="rId10"/>
    <p:sldId id="281" r:id="rId11"/>
    <p:sldId id="292" r:id="rId12"/>
    <p:sldId id="293" r:id="rId13"/>
    <p:sldId id="296" r:id="rId14"/>
    <p:sldId id="294" r:id="rId15"/>
    <p:sldId id="295" r:id="rId16"/>
    <p:sldId id="297" r:id="rId17"/>
    <p:sldId id="298" r:id="rId18"/>
    <p:sldId id="299" r:id="rId19"/>
    <p:sldId id="301" r:id="rId20"/>
    <p:sldId id="302"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002596"/>
    <a:srgbClr val="2B48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48" autoAdjust="0"/>
  </p:normalViewPr>
  <p:slideViewPr>
    <p:cSldViewPr snapToGrid="0" showGuides="1">
      <p:cViewPr varScale="1">
        <p:scale>
          <a:sx n="98" d="100"/>
          <a:sy n="98" d="100"/>
        </p:scale>
        <p:origin x="-432" y="-102"/>
      </p:cViewPr>
      <p:guideLst>
        <p:guide orient="horz" pos="4218"/>
        <p:guide orient="horz" pos="964"/>
        <p:guide orient="horz" pos="1012"/>
        <p:guide orient="horz" pos="630"/>
        <p:guide orient="horz" pos="1517"/>
        <p:guide pos="2880"/>
        <p:guide pos="144"/>
        <p:guide pos="5616"/>
        <p:guide pos="5444"/>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0" d="100"/>
          <a:sy n="90" d="100"/>
        </p:scale>
        <p:origin x="-36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3934" y="0"/>
            <a:ext cx="2747865" cy="457200"/>
          </a:xfrm>
          <a:prstGeom prst="rect">
            <a:avLst/>
          </a:prstGeom>
        </p:spPr>
        <p:txBody>
          <a:bodyPr vert="horz" lIns="91440" tIns="45720" rIns="91440" bIns="45720" rtlCol="0" anchor="ctr" anchorCtr="0"/>
          <a:lstStyle>
            <a:lvl1pPr algn="l">
              <a:defRPr sz="1200"/>
            </a:lvl1pPr>
          </a:lstStyle>
          <a:p>
            <a:r>
              <a:rPr lang="en-US" dirty="0" smtClean="0"/>
              <a:t>Datalogic </a:t>
            </a:r>
            <a:r>
              <a:rPr lang="en-US" dirty="0" err="1" smtClean="0"/>
              <a:t>SpA</a:t>
            </a:r>
            <a:endParaRPr lang="en-US" dirty="0"/>
          </a:p>
        </p:txBody>
      </p:sp>
      <p:sp>
        <p:nvSpPr>
          <p:cNvPr id="3" name="Date Placeholder 2"/>
          <p:cNvSpPr>
            <a:spLocks noGrp="1"/>
          </p:cNvSpPr>
          <p:nvPr>
            <p:ph type="dt" sz="quarter" idx="1"/>
          </p:nvPr>
        </p:nvSpPr>
        <p:spPr>
          <a:xfrm>
            <a:off x="3884613" y="0"/>
            <a:ext cx="2749452" cy="457200"/>
          </a:xfrm>
          <a:prstGeom prst="rect">
            <a:avLst/>
          </a:prstGeom>
        </p:spPr>
        <p:txBody>
          <a:bodyPr vert="horz" lIns="91440" tIns="45720" rIns="91440" bIns="45720" rtlCol="0" anchor="ctr" anchorCtr="0"/>
          <a:lstStyle>
            <a:lvl1pPr algn="r">
              <a:defRPr sz="1200"/>
            </a:lvl1pPr>
          </a:lstStyle>
          <a:p>
            <a:fld id="{243C4086-E6B8-4FAC-8B49-86792EFC9406}" type="datetimeFigureOut">
              <a:rPr lang="en-US" smtClean="0"/>
              <a:t>8/13/2014</a:t>
            </a:fld>
            <a:endParaRPr lang="en-US"/>
          </a:p>
        </p:txBody>
      </p:sp>
      <p:sp>
        <p:nvSpPr>
          <p:cNvPr id="4" name="Footer Placeholder 3"/>
          <p:cNvSpPr>
            <a:spLocks noGrp="1"/>
          </p:cNvSpPr>
          <p:nvPr>
            <p:ph type="ftr" sz="quarter" idx="2"/>
          </p:nvPr>
        </p:nvSpPr>
        <p:spPr>
          <a:xfrm>
            <a:off x="242596" y="8685213"/>
            <a:ext cx="5001208" cy="457200"/>
          </a:xfrm>
          <a:prstGeom prst="rect">
            <a:avLst/>
          </a:prstGeom>
        </p:spPr>
        <p:txBody>
          <a:bodyPr vert="horz" lIns="91440" tIns="45720" rIns="91440" bIns="45720" rtlCol="0" anchor="ctr" anchorCtr="0"/>
          <a:lstStyle>
            <a:lvl1pPr algn="l">
              <a:defRPr sz="1200"/>
            </a:lvl1pPr>
          </a:lstStyle>
          <a:p>
            <a:r>
              <a:rPr lang="en-US" dirty="0" smtClean="0"/>
              <a:t>© 2014 Datalogic </a:t>
            </a:r>
            <a:r>
              <a:rPr lang="en-US" dirty="0" err="1" smtClean="0"/>
              <a:t>SpA</a:t>
            </a:r>
            <a:r>
              <a:rPr lang="en-US" dirty="0" smtClean="0"/>
              <a:t> • Confidential Proprietary Information</a:t>
            </a:r>
            <a:endParaRPr lang="en-US" dirty="0"/>
          </a:p>
        </p:txBody>
      </p:sp>
      <p:sp>
        <p:nvSpPr>
          <p:cNvPr id="5" name="Slide Number Placeholder 4"/>
          <p:cNvSpPr>
            <a:spLocks noGrp="1"/>
          </p:cNvSpPr>
          <p:nvPr>
            <p:ph type="sldNum" sz="quarter" idx="3"/>
          </p:nvPr>
        </p:nvSpPr>
        <p:spPr>
          <a:xfrm>
            <a:off x="5719666" y="8685213"/>
            <a:ext cx="914400" cy="457200"/>
          </a:xfrm>
          <a:prstGeom prst="rect">
            <a:avLst/>
          </a:prstGeom>
        </p:spPr>
        <p:txBody>
          <a:bodyPr vert="horz" lIns="91440" tIns="45720" rIns="91440" bIns="45720" rtlCol="0" anchor="ctr" anchorCtr="0"/>
          <a:lstStyle>
            <a:lvl1pPr algn="r">
              <a:defRPr sz="1200"/>
            </a:lvl1pPr>
          </a:lstStyle>
          <a:p>
            <a:fld id="{6B5BD616-3E75-48FD-9DBD-810B11F47F92}" type="slidenum">
              <a:rPr lang="en-US" smtClean="0"/>
              <a:t>‹#›</a:t>
            </a:fld>
            <a:endParaRPr lang="en-US"/>
          </a:p>
        </p:txBody>
      </p:sp>
    </p:spTree>
    <p:extLst>
      <p:ext uri="{BB962C8B-B14F-4D97-AF65-F5344CB8AC3E}">
        <p14:creationId xmlns:p14="http://schemas.microsoft.com/office/powerpoint/2010/main" val="83147491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33264" y="0"/>
            <a:ext cx="2738535" cy="457200"/>
          </a:xfrm>
          <a:prstGeom prst="rect">
            <a:avLst/>
          </a:prstGeom>
        </p:spPr>
        <p:txBody>
          <a:bodyPr vert="horz" lIns="91440" tIns="45720" rIns="91440" bIns="45720" rtlCol="0" anchor="ctr" anchorCtr="0"/>
          <a:lstStyle>
            <a:lvl1pPr algn="l">
              <a:defRPr sz="1200"/>
            </a:lvl1pPr>
          </a:lstStyle>
          <a:p>
            <a:r>
              <a:rPr lang="en-US" dirty="0" smtClean="0"/>
              <a:t>Datalogic ADC</a:t>
            </a:r>
            <a:endParaRPr lang="en-US" dirty="0"/>
          </a:p>
        </p:txBody>
      </p:sp>
      <p:sp>
        <p:nvSpPr>
          <p:cNvPr id="3" name="Date Placeholder 2"/>
          <p:cNvSpPr>
            <a:spLocks noGrp="1"/>
          </p:cNvSpPr>
          <p:nvPr>
            <p:ph type="dt" idx="1"/>
          </p:nvPr>
        </p:nvSpPr>
        <p:spPr>
          <a:xfrm>
            <a:off x="3884613" y="0"/>
            <a:ext cx="2749452" cy="457200"/>
          </a:xfrm>
          <a:prstGeom prst="rect">
            <a:avLst/>
          </a:prstGeom>
        </p:spPr>
        <p:txBody>
          <a:bodyPr vert="horz" lIns="91440" tIns="45720" rIns="91440" bIns="45720" rtlCol="0" anchor="ctr" anchorCtr="0"/>
          <a:lstStyle>
            <a:lvl1pPr algn="r">
              <a:defRPr sz="1200"/>
            </a:lvl1pPr>
          </a:lstStyle>
          <a:p>
            <a:fld id="{33B1F6E5-7779-485E-85CA-11118D14BC74}" type="datetimeFigureOut">
              <a:rPr lang="en-US" smtClean="0"/>
              <a:t>8/13/2014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5243804" cy="457200"/>
          </a:xfrm>
          <a:prstGeom prst="rect">
            <a:avLst/>
          </a:prstGeom>
        </p:spPr>
        <p:txBody>
          <a:bodyPr vert="horz" lIns="91440" tIns="45720" rIns="91440" bIns="45720" rtlCol="0" anchor="ctr" anchorCtr="0"/>
          <a:lstStyle>
            <a:lvl1pPr algn="l">
              <a:defRPr sz="1200"/>
            </a:lvl1pPr>
          </a:lstStyle>
          <a:p>
            <a:r>
              <a:rPr lang="en-US" dirty="0" smtClean="0"/>
              <a:t>© 2012 Datalogic ADC, Inc. • Confidential Proprietary Information</a:t>
            </a:r>
            <a:endParaRPr lang="en-US" dirty="0"/>
          </a:p>
        </p:txBody>
      </p:sp>
      <p:sp>
        <p:nvSpPr>
          <p:cNvPr id="7" name="Slide Number Placeholder 6"/>
          <p:cNvSpPr>
            <a:spLocks noGrp="1"/>
          </p:cNvSpPr>
          <p:nvPr>
            <p:ph type="sldNum" sz="quarter" idx="5"/>
          </p:nvPr>
        </p:nvSpPr>
        <p:spPr>
          <a:xfrm>
            <a:off x="5719665" y="8685213"/>
            <a:ext cx="914400" cy="457200"/>
          </a:xfrm>
          <a:prstGeom prst="rect">
            <a:avLst/>
          </a:prstGeom>
        </p:spPr>
        <p:txBody>
          <a:bodyPr vert="horz" lIns="91440" tIns="45720" rIns="91440" bIns="45720" rtlCol="0" anchor="ctr" anchorCtr="0"/>
          <a:lstStyle>
            <a:lvl1pPr algn="r">
              <a:defRPr sz="1200"/>
            </a:lvl1pPr>
          </a:lstStyle>
          <a:p>
            <a:fld id="{D2E23686-9DA1-4420-BB3B-7F364B2BB630}" type="slidenum">
              <a:rPr lang="en-US" smtClean="0"/>
              <a:t>‹#›</a:t>
            </a:fld>
            <a:endParaRPr lang="en-US" dirty="0"/>
          </a:p>
        </p:txBody>
      </p:sp>
    </p:spTree>
    <p:extLst>
      <p:ext uri="{BB962C8B-B14F-4D97-AF65-F5344CB8AC3E}">
        <p14:creationId xmlns:p14="http://schemas.microsoft.com/office/powerpoint/2010/main" val="427212189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67161" y="2444362"/>
            <a:ext cx="7190913" cy="537471"/>
          </a:xfrm>
        </p:spPr>
        <p:txBody>
          <a:bodyPr/>
          <a:lstStyle>
            <a:lvl1pPr algn="ctr">
              <a:defRPr sz="4000" baseline="0">
                <a:solidFill>
                  <a:schemeClr val="bg1"/>
                </a:solidFill>
                <a:latin typeface="Lucida Sans"/>
                <a:cs typeface="Lucida Sans"/>
              </a:defRPr>
            </a:lvl1pPr>
          </a:lstStyle>
          <a:p>
            <a:r>
              <a:rPr lang="en-US" dirty="0" smtClean="0"/>
              <a:t>Click to insert title</a:t>
            </a:r>
            <a:endParaRPr lang="en-US" dirty="0"/>
          </a:p>
        </p:txBody>
      </p:sp>
      <p:sp>
        <p:nvSpPr>
          <p:cNvPr id="11" name="Text Placeholder 10"/>
          <p:cNvSpPr>
            <a:spLocks noGrp="1"/>
          </p:cNvSpPr>
          <p:nvPr>
            <p:ph type="body" sz="quarter" idx="14" hasCustomPrompt="1"/>
          </p:nvPr>
        </p:nvSpPr>
        <p:spPr>
          <a:xfrm>
            <a:off x="2469351" y="6023124"/>
            <a:ext cx="4811713" cy="356109"/>
          </a:xfrm>
        </p:spPr>
        <p:txBody>
          <a:bodyPr>
            <a:normAutofit/>
          </a:bodyPr>
          <a:lstStyle>
            <a:lvl1pPr marL="0" indent="0" algn="ctr">
              <a:buNone/>
              <a:defRPr sz="1600">
                <a:solidFill>
                  <a:schemeClr val="bg1"/>
                </a:solidFill>
              </a:defRPr>
            </a:lvl1pPr>
          </a:lstStyle>
          <a:p>
            <a:pPr lvl="0"/>
            <a:r>
              <a:rPr lang="en-US" dirty="0" smtClean="0"/>
              <a:t>Place, Month 2014</a:t>
            </a:r>
            <a:endParaRPr lang="en-US" dirty="0"/>
          </a:p>
        </p:txBody>
      </p:sp>
      <p:pic>
        <p:nvPicPr>
          <p:cNvPr id="6" name="Immagin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2600" y="807543"/>
            <a:ext cx="3633835" cy="644424"/>
          </a:xfrm>
          <a:prstGeom prst="rect">
            <a:avLst/>
          </a:prstGeom>
        </p:spPr>
      </p:pic>
    </p:spTree>
    <p:extLst>
      <p:ext uri="{BB962C8B-B14F-4D97-AF65-F5344CB8AC3E}">
        <p14:creationId xmlns:p14="http://schemas.microsoft.com/office/powerpoint/2010/main" val="2991081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2C2BF82-A7EA-419E-A6D8-59190EA55268}" type="slidenum">
              <a:rPr lang="en-US" smtClean="0"/>
              <a:t>‹#›</a:t>
            </a:fld>
            <a:endParaRPr lang="en-US" dirty="0"/>
          </a:p>
        </p:txBody>
      </p:sp>
    </p:spTree>
    <p:extLst>
      <p:ext uri="{BB962C8B-B14F-4D97-AF65-F5344CB8AC3E}">
        <p14:creationId xmlns:p14="http://schemas.microsoft.com/office/powerpoint/2010/main" val="8423995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9915" y="2889608"/>
            <a:ext cx="7821121" cy="1362075"/>
          </a:xfrm>
        </p:spPr>
        <p:txBody>
          <a:bodyPr anchor="t"/>
          <a:lstStyle>
            <a:lvl1pPr algn="l">
              <a:defRPr sz="3200" b="0" cap="none" baseline="0">
                <a:solidFill>
                  <a:srgbClr val="002596"/>
                </a:solidFill>
              </a:defRPr>
            </a:lvl1pPr>
          </a:lstStyle>
          <a:p>
            <a:r>
              <a:rPr lang="en-US" dirty="0" smtClean="0"/>
              <a:t>Section Break Title</a:t>
            </a:r>
            <a:endParaRPr lang="en-US" dirty="0"/>
          </a:p>
        </p:txBody>
      </p:sp>
      <p:sp>
        <p:nvSpPr>
          <p:cNvPr id="6" name="Slide Number Placeholder 5"/>
          <p:cNvSpPr>
            <a:spLocks noGrp="1"/>
          </p:cNvSpPr>
          <p:nvPr>
            <p:ph type="sldNum" sz="quarter" idx="12"/>
          </p:nvPr>
        </p:nvSpPr>
        <p:spPr/>
        <p:txBody>
          <a:bodyPr/>
          <a:lstStyle/>
          <a:p>
            <a:fld id="{72C2BF82-A7EA-419E-A6D8-59190EA55268}" type="slidenum">
              <a:rPr lang="en-US" smtClean="0"/>
              <a:t>‹#›</a:t>
            </a:fld>
            <a:endParaRPr lang="en-US" dirty="0"/>
          </a:p>
        </p:txBody>
      </p:sp>
    </p:spTree>
    <p:extLst>
      <p:ext uri="{BB962C8B-B14F-4D97-AF65-F5344CB8AC3E}">
        <p14:creationId xmlns:p14="http://schemas.microsoft.com/office/powerpoint/2010/main" val="3798416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Content Placeholder 3"/>
          <p:cNvSpPr>
            <a:spLocks noGrp="1"/>
          </p:cNvSpPr>
          <p:nvPr>
            <p:ph sz="half" idx="2" hasCustomPrompt="1"/>
          </p:nvPr>
        </p:nvSpPr>
        <p:spPr>
          <a:xfrm>
            <a:off x="4323425" y="1600200"/>
            <a:ext cx="4202752" cy="4578658"/>
          </a:xfrm>
        </p:spPr>
        <p:txBody>
          <a:bodyPr/>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72C2BF82-A7EA-419E-A6D8-59190EA55268}" type="slidenum">
              <a:rPr lang="en-US" smtClean="0"/>
              <a:t>‹#›</a:t>
            </a:fld>
            <a:endParaRPr lang="en-US" dirty="0"/>
          </a:p>
        </p:txBody>
      </p:sp>
      <p:sp>
        <p:nvSpPr>
          <p:cNvPr id="8" name="Segnaposto immagine 2"/>
          <p:cNvSpPr>
            <a:spLocks noGrp="1"/>
          </p:cNvSpPr>
          <p:nvPr>
            <p:ph type="pic" idx="13" hasCustomPrompt="1"/>
          </p:nvPr>
        </p:nvSpPr>
        <p:spPr>
          <a:xfrm>
            <a:off x="1075764" y="1600200"/>
            <a:ext cx="3136195" cy="4546848"/>
          </a:xfrm>
          <a:prstGeom prst="rect">
            <a:avLst/>
          </a:prstGeo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244610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1092062" y="1589197"/>
            <a:ext cx="7426024" cy="894289"/>
          </a:xfrm>
        </p:spPr>
        <p:txBody>
          <a:bodyPr/>
          <a:lstStyle>
            <a:lvl1pPr algn="ctr">
              <a:defRPr sz="4400"/>
            </a:lvl1pPr>
          </a:lstStyle>
          <a:p>
            <a:r>
              <a:rPr lang="it-IT" dirty="0" err="1" smtClean="0"/>
              <a:t>Thank</a:t>
            </a:r>
            <a:r>
              <a:rPr lang="it-IT" dirty="0" smtClean="0"/>
              <a:t> </a:t>
            </a:r>
            <a:r>
              <a:rPr lang="it-IT" dirty="0" err="1" smtClean="0"/>
              <a:t>You</a:t>
            </a:r>
            <a:r>
              <a:rPr lang="it-IT" dirty="0" smtClean="0"/>
              <a:t>!</a:t>
            </a:r>
            <a:endParaRPr lang="it-IT" dirty="0"/>
          </a:p>
        </p:txBody>
      </p:sp>
      <p:sp>
        <p:nvSpPr>
          <p:cNvPr id="3" name="Segnaposto numero diapositiva 2"/>
          <p:cNvSpPr>
            <a:spLocks noGrp="1"/>
          </p:cNvSpPr>
          <p:nvPr>
            <p:ph type="sldNum" sz="quarter" idx="10"/>
          </p:nvPr>
        </p:nvSpPr>
        <p:spPr/>
        <p:txBody>
          <a:bodyPr/>
          <a:lstStyle/>
          <a:p>
            <a:fld id="{72C2BF82-A7EA-419E-A6D8-59190EA55268}" type="slidenum">
              <a:rPr lang="en-US" smtClean="0"/>
              <a:pPr/>
              <a:t>‹#›</a:t>
            </a:fld>
            <a:endParaRPr lang="en-US" dirty="0"/>
          </a:p>
        </p:txBody>
      </p:sp>
      <p:sp>
        <p:nvSpPr>
          <p:cNvPr id="8" name="Text Box 3"/>
          <p:cNvSpPr txBox="1">
            <a:spLocks noChangeArrowheads="1"/>
          </p:cNvSpPr>
          <p:nvPr userDrawn="1"/>
        </p:nvSpPr>
        <p:spPr bwMode="auto">
          <a:xfrm>
            <a:off x="1090706" y="3211287"/>
            <a:ext cx="7470588" cy="1569660"/>
          </a:xfrm>
          <a:prstGeom prst="rect">
            <a:avLst/>
          </a:prstGeom>
          <a:noFill/>
          <a:ln w="9525">
            <a:noFill/>
            <a:miter lim="800000"/>
            <a:headEnd/>
            <a:tailEnd/>
          </a:ln>
        </p:spPr>
        <p:txBody>
          <a:bodyPr wrap="square">
            <a:spAutoFit/>
          </a:bodyPr>
          <a:lstStyle/>
          <a:p>
            <a:pPr algn="just">
              <a:lnSpc>
                <a:spcPct val="150000"/>
              </a:lnSpc>
              <a:buClr>
                <a:schemeClr val="bg1"/>
              </a:buClr>
              <a:tabLst>
                <a:tab pos="0" algn="l"/>
              </a:tabLst>
            </a:pPr>
            <a:r>
              <a:rPr lang="en-US" sz="800" dirty="0">
                <a:solidFill>
                  <a:schemeClr val="tx1">
                    <a:lumMod val="65000"/>
                    <a:lumOff val="35000"/>
                  </a:schemeClr>
                </a:solidFill>
                <a:latin typeface="Lucida Sans"/>
                <a:ea typeface="Arial Unicode MS" pitchFamily="34" charset="-128"/>
                <a:cs typeface="Arial Unicode MS" pitchFamily="34" charset="-128"/>
              </a:rPr>
              <a:t>This presentation contains statements that are neither reported financial results nor other historical information. These statements are forward-looking statements. These forward-looking statements rely on a number of assumptions and are subject to a number of risks and uncertainties, many of which are outside the control of Datalogic S.p.A., that could cause actual results to differ materially from those expressed in or implied by such statements, such as future market conditions, currency fluctuations, the behavior of other market participants and the actions of governmental and state regulators</a:t>
            </a:r>
          </a:p>
          <a:p>
            <a:pPr algn="just">
              <a:lnSpc>
                <a:spcPct val="150000"/>
              </a:lnSpc>
              <a:buClr>
                <a:schemeClr val="bg1"/>
              </a:buClr>
              <a:buFont typeface="Wingdings" pitchFamily="2" charset="2"/>
              <a:buNone/>
              <a:tabLst>
                <a:tab pos="0" algn="l"/>
              </a:tabLst>
            </a:pPr>
            <a:endParaRPr lang="en-US" sz="800" dirty="0">
              <a:solidFill>
                <a:schemeClr val="tx1">
                  <a:lumMod val="65000"/>
                  <a:lumOff val="35000"/>
                </a:schemeClr>
              </a:solidFill>
              <a:latin typeface="Lucida Sans"/>
              <a:ea typeface="Arial Unicode MS" pitchFamily="34" charset="-128"/>
              <a:cs typeface="Arial Unicode MS" pitchFamily="34" charset="-128"/>
            </a:endParaRPr>
          </a:p>
          <a:p>
            <a:pPr algn="just">
              <a:lnSpc>
                <a:spcPct val="150000"/>
              </a:lnSpc>
              <a:buClr>
                <a:schemeClr val="bg1"/>
              </a:buClr>
              <a:buFont typeface="Wingdings" pitchFamily="2" charset="2"/>
              <a:buNone/>
              <a:tabLst>
                <a:tab pos="0" algn="l"/>
              </a:tabLst>
            </a:pPr>
            <a:r>
              <a:rPr lang="en-US" sz="800" dirty="0">
                <a:solidFill>
                  <a:schemeClr val="tx1">
                    <a:lumMod val="65000"/>
                    <a:lumOff val="35000"/>
                  </a:schemeClr>
                </a:solidFill>
                <a:latin typeface="Lucida Sans"/>
                <a:ea typeface="Arial Unicode MS" pitchFamily="34" charset="-128"/>
                <a:cs typeface="Arial Unicode MS" pitchFamily="34" charset="-128"/>
              </a:rPr>
              <a:t>© </a:t>
            </a:r>
            <a:r>
              <a:rPr lang="en-US" sz="800" dirty="0" smtClean="0">
                <a:solidFill>
                  <a:schemeClr val="tx1">
                    <a:lumMod val="65000"/>
                    <a:lumOff val="35000"/>
                  </a:schemeClr>
                </a:solidFill>
                <a:latin typeface="Lucida Sans"/>
                <a:ea typeface="Arial Unicode MS" pitchFamily="34" charset="-128"/>
                <a:cs typeface="Arial Unicode MS" pitchFamily="34" charset="-128"/>
              </a:rPr>
              <a:t>2014 </a:t>
            </a:r>
            <a:r>
              <a:rPr lang="en-US" sz="800" dirty="0">
                <a:solidFill>
                  <a:schemeClr val="tx1">
                    <a:lumMod val="65000"/>
                    <a:lumOff val="35000"/>
                  </a:schemeClr>
                </a:solidFill>
                <a:latin typeface="Lucida Sans"/>
                <a:ea typeface="Arial Unicode MS" pitchFamily="34" charset="-128"/>
                <a:cs typeface="Arial Unicode MS" pitchFamily="34" charset="-128"/>
              </a:rPr>
              <a:t>Datalogic S.p.A. - All rights reserved. • Protected to the fullest extent under U.S. and international laws. • Copying, or altering of this document is prohibited without express written consent from Datalogic S.p.A. Datalogic and the Datalogic logo are registered trademarks of Datalogic S.p.A. in many countries, including the U.S.A. and the E.U. All other brand and product names may be trademarks of their respective owners. </a:t>
            </a:r>
            <a:endParaRPr lang="en-GB" sz="800" dirty="0">
              <a:solidFill>
                <a:schemeClr val="tx1">
                  <a:lumMod val="65000"/>
                  <a:lumOff val="35000"/>
                </a:schemeClr>
              </a:solidFill>
              <a:latin typeface="Lucida Sans"/>
              <a:ea typeface="Arial Unicode MS" pitchFamily="34" charset="-128"/>
              <a:cs typeface="Arial Unicode MS" pitchFamily="34" charset="-128"/>
            </a:endParaRPr>
          </a:p>
        </p:txBody>
      </p:sp>
      <p:sp>
        <p:nvSpPr>
          <p:cNvPr id="13" name="Segnaposto testo 12"/>
          <p:cNvSpPr>
            <a:spLocks noGrp="1"/>
          </p:cNvSpPr>
          <p:nvPr>
            <p:ph type="body" sz="quarter" idx="12" hasCustomPrompt="1"/>
          </p:nvPr>
        </p:nvSpPr>
        <p:spPr>
          <a:xfrm>
            <a:off x="5819681" y="5046707"/>
            <a:ext cx="2741613" cy="1175224"/>
          </a:xfrm>
        </p:spPr>
        <p:txBody>
          <a:bodyPr wrap="square"/>
          <a:lstStyle>
            <a:lvl1pPr marL="0" indent="0" algn="l" defTabSz="457200" rtl="0" eaLnBrk="1" latinLnBrk="0" hangingPunct="1">
              <a:lnSpc>
                <a:spcPct val="80000"/>
              </a:lnSpc>
              <a:buNone/>
              <a:defRPr sz="1600">
                <a:solidFill>
                  <a:schemeClr val="tx2"/>
                </a:solidFill>
              </a:defRPr>
            </a:lvl1pPr>
          </a:lstStyle>
          <a:p>
            <a:r>
              <a:rPr lang="it-IT" sz="1000" b="1" dirty="0" smtClean="0">
                <a:solidFill>
                  <a:schemeClr val="tx1">
                    <a:lumMod val="65000"/>
                    <a:lumOff val="35000"/>
                  </a:schemeClr>
                </a:solidFill>
                <a:ea typeface="Arial Unicode MS" pitchFamily="34" charset="-128"/>
                <a:cs typeface="Arial Unicode MS" pitchFamily="34" charset="-128"/>
              </a:rPr>
              <a:t>Datalogic ADC, Inc.</a:t>
            </a:r>
          </a:p>
          <a:p>
            <a:r>
              <a:rPr lang="it-IT" sz="1000" dirty="0" smtClean="0">
                <a:solidFill>
                  <a:schemeClr val="tx1">
                    <a:lumMod val="65000"/>
                    <a:lumOff val="35000"/>
                  </a:schemeClr>
                </a:solidFill>
                <a:ea typeface="Arial Unicode MS" pitchFamily="34" charset="-128"/>
                <a:cs typeface="Arial Unicode MS" pitchFamily="34" charset="-128"/>
              </a:rPr>
              <a:t>959 Terry Street</a:t>
            </a:r>
          </a:p>
          <a:p>
            <a:r>
              <a:rPr lang="it-IT" sz="1000" dirty="0" smtClean="0">
                <a:solidFill>
                  <a:schemeClr val="tx1">
                    <a:lumMod val="65000"/>
                    <a:lumOff val="35000"/>
                  </a:schemeClr>
                </a:solidFill>
                <a:ea typeface="Arial Unicode MS" pitchFamily="34" charset="-128"/>
                <a:cs typeface="Arial Unicode MS" pitchFamily="34" charset="-128"/>
              </a:rPr>
              <a:t>Eugene, Oregon USA</a:t>
            </a:r>
          </a:p>
          <a:p>
            <a:endParaRPr lang="it-IT" sz="1000" dirty="0" smtClean="0">
              <a:solidFill>
                <a:schemeClr val="tx1">
                  <a:lumMod val="65000"/>
                  <a:lumOff val="35000"/>
                </a:schemeClr>
              </a:solidFill>
              <a:ea typeface="Arial Unicode MS" pitchFamily="34" charset="-128"/>
              <a:cs typeface="Arial Unicode MS" pitchFamily="34" charset="-128"/>
            </a:endParaRPr>
          </a:p>
          <a:p>
            <a:r>
              <a:rPr lang="it-IT" sz="1000" dirty="0" smtClean="0">
                <a:solidFill>
                  <a:schemeClr val="tx1">
                    <a:lumMod val="65000"/>
                    <a:lumOff val="35000"/>
                  </a:schemeClr>
                </a:solidFill>
                <a:ea typeface="Arial Unicode MS" pitchFamily="34" charset="-128"/>
                <a:cs typeface="Arial Unicode MS" pitchFamily="34" charset="-128"/>
              </a:rPr>
              <a:t>Tel. +1 541 683-5700</a:t>
            </a:r>
          </a:p>
          <a:p>
            <a:r>
              <a:rPr lang="it-IT" sz="1000" dirty="0" smtClean="0">
                <a:solidFill>
                  <a:schemeClr val="tx1">
                    <a:lumMod val="65000"/>
                    <a:lumOff val="35000"/>
                  </a:schemeClr>
                </a:solidFill>
                <a:ea typeface="Arial Unicode MS" pitchFamily="34" charset="-128"/>
                <a:cs typeface="Arial Unicode MS" pitchFamily="34" charset="-128"/>
              </a:rPr>
              <a:t>Toll Free in the US: 1 800 695-5700</a:t>
            </a:r>
          </a:p>
          <a:p>
            <a:r>
              <a:rPr lang="it-IT" sz="1000" dirty="0" smtClean="0">
                <a:solidFill>
                  <a:schemeClr val="tx1">
                    <a:lumMod val="65000"/>
                    <a:lumOff val="35000"/>
                  </a:schemeClr>
                </a:solidFill>
                <a:ea typeface="Arial Unicode MS" pitchFamily="34" charset="-128"/>
                <a:cs typeface="Arial Unicode MS" pitchFamily="34" charset="-128"/>
              </a:rPr>
              <a:t>Fax +1 541 345-7140</a:t>
            </a:r>
            <a:endParaRPr lang="it-IT" sz="1000" dirty="0">
              <a:solidFill>
                <a:schemeClr val="tx1">
                  <a:lumMod val="65000"/>
                  <a:lumOff val="35000"/>
                </a:schemeClr>
              </a:solidFill>
              <a:ea typeface="Arial Unicode MS" pitchFamily="34" charset="-128"/>
              <a:cs typeface="Arial Unicode MS" pitchFamily="34" charset="-128"/>
            </a:endParaRPr>
          </a:p>
        </p:txBody>
      </p:sp>
      <p:pic>
        <p:nvPicPr>
          <p:cNvPr id="10" name="Immagin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7165" y="5301877"/>
            <a:ext cx="3403099" cy="603505"/>
          </a:xfrm>
          <a:prstGeom prst="rect">
            <a:avLst/>
          </a:prstGeom>
        </p:spPr>
      </p:pic>
    </p:spTree>
    <p:extLst>
      <p:ext uri="{BB962C8B-B14F-4D97-AF65-F5344CB8AC3E}">
        <p14:creationId xmlns:p14="http://schemas.microsoft.com/office/powerpoint/2010/main" val="3031640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2062" y="537579"/>
            <a:ext cx="7426024" cy="894289"/>
          </a:xfrm>
          <a:prstGeom prst="rect">
            <a:avLst/>
          </a:prstGeom>
        </p:spPr>
        <p:txBody>
          <a:bodyPr vert="horz" lIns="91440" tIns="45720" rIns="91440" bIns="45720" rtlCol="0" anchor="t">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92061" y="1600200"/>
            <a:ext cx="7426023"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6" name="Slide Number Placeholder 5"/>
          <p:cNvSpPr>
            <a:spLocks noGrp="1"/>
          </p:cNvSpPr>
          <p:nvPr>
            <p:ph type="sldNum" sz="quarter" idx="4"/>
          </p:nvPr>
        </p:nvSpPr>
        <p:spPr>
          <a:xfrm>
            <a:off x="4255296" y="6428462"/>
            <a:ext cx="390889" cy="328649"/>
          </a:xfrm>
          <a:prstGeom prst="rect">
            <a:avLst/>
          </a:prstGeom>
        </p:spPr>
        <p:txBody>
          <a:bodyPr vert="horz" lIns="91440" tIns="45720" rIns="91440" bIns="45720" rtlCol="0" anchor="ctr"/>
          <a:lstStyle>
            <a:lvl1pPr algn="l">
              <a:defRPr sz="1000" b="0">
                <a:solidFill>
                  <a:srgbClr val="002596"/>
                </a:solidFill>
                <a:latin typeface="LucidaSans Roman"/>
                <a:cs typeface="LucidaSans Roman"/>
              </a:defRPr>
            </a:lvl1pPr>
          </a:lstStyle>
          <a:p>
            <a:fld id="{72C2BF82-A7EA-419E-A6D8-59190EA55268}" type="slidenum">
              <a:rPr lang="en-US" smtClean="0"/>
              <a:pPr/>
              <a:t>‹#›</a:t>
            </a:fld>
            <a:endParaRPr lang="en-US" dirty="0"/>
          </a:p>
        </p:txBody>
      </p:sp>
    </p:spTree>
    <p:extLst>
      <p:ext uri="{BB962C8B-B14F-4D97-AF65-F5344CB8AC3E}">
        <p14:creationId xmlns:p14="http://schemas.microsoft.com/office/powerpoint/2010/main" val="1745163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Lst>
  <p:timing>
    <p:tnLst>
      <p:par>
        <p:cTn id="1" dur="indefinite" restart="never" nodeType="tmRoot"/>
      </p:par>
    </p:tnLst>
  </p:timing>
  <p:hf hdr="0" dt="0"/>
  <p:txStyles>
    <p:titleStyle>
      <a:lvl1pPr algn="l" defTabSz="914400" rtl="0" eaLnBrk="1" latinLnBrk="0" hangingPunct="1">
        <a:spcBef>
          <a:spcPct val="0"/>
        </a:spcBef>
        <a:buNone/>
        <a:defRPr sz="3200" b="0" kern="1200">
          <a:solidFill>
            <a:srgbClr val="002596"/>
          </a:solidFill>
          <a:latin typeface="Lucida Sans"/>
          <a:ea typeface="+mj-ea"/>
          <a:cs typeface="Lucida Sans"/>
        </a:defRPr>
      </a:lvl1pPr>
    </p:titleStyle>
    <p:bodyStyle>
      <a:lvl1pPr marL="342900" indent="-342900" algn="l" defTabSz="914400" rtl="0" eaLnBrk="1" latinLnBrk="0" hangingPunct="1">
        <a:spcBef>
          <a:spcPct val="20000"/>
        </a:spcBef>
        <a:buFont typeface="Wingdings" pitchFamily="2" charset="2"/>
        <a:buChar char="§"/>
        <a:defRPr sz="1600" kern="1200">
          <a:solidFill>
            <a:srgbClr val="595959"/>
          </a:solidFill>
          <a:latin typeface="Lucida Sans"/>
          <a:ea typeface="+mn-ea"/>
          <a:cs typeface="Lucida Sans"/>
        </a:defRPr>
      </a:lvl1pPr>
      <a:lvl2pPr marL="742950" indent="-285750" algn="l" defTabSz="914400" rtl="0" eaLnBrk="1" latinLnBrk="0" hangingPunct="1">
        <a:spcBef>
          <a:spcPct val="20000"/>
        </a:spcBef>
        <a:buFont typeface="Wingdings" pitchFamily="2" charset="2"/>
        <a:buChar char="§"/>
        <a:defRPr sz="1400" kern="1200">
          <a:solidFill>
            <a:srgbClr val="595959"/>
          </a:solidFill>
          <a:latin typeface="Lucida Sans"/>
          <a:ea typeface="+mn-ea"/>
          <a:cs typeface="Lucida Sans"/>
        </a:defRPr>
      </a:lvl2pPr>
      <a:lvl3pPr marL="1143000" indent="-228600" algn="l" defTabSz="914400" rtl="0" eaLnBrk="1" latinLnBrk="0" hangingPunct="1">
        <a:spcBef>
          <a:spcPct val="20000"/>
        </a:spcBef>
        <a:buFont typeface="Wingdings" pitchFamily="2" charset="2"/>
        <a:buChar char="§"/>
        <a:defRPr sz="1200" kern="1200">
          <a:solidFill>
            <a:srgbClr val="595959"/>
          </a:solidFill>
          <a:latin typeface="Lucida Sans"/>
          <a:ea typeface="+mn-ea"/>
          <a:cs typeface="Lucida Sans"/>
        </a:defRPr>
      </a:lvl3pPr>
      <a:lvl4pPr marL="1600200" indent="-228600" algn="l" defTabSz="914400" rtl="0" eaLnBrk="1" latinLnBrk="0" hangingPunct="1">
        <a:spcBef>
          <a:spcPct val="20000"/>
        </a:spcBef>
        <a:buFont typeface="Wingdings" pitchFamily="2" charset="2"/>
        <a:buChar char="§"/>
        <a:defRPr sz="1200" kern="1200">
          <a:solidFill>
            <a:srgbClr val="595959"/>
          </a:solidFill>
          <a:latin typeface="Lucida Sans"/>
          <a:ea typeface="+mn-ea"/>
          <a:cs typeface="Lucida Sans"/>
        </a:defRPr>
      </a:lvl4pPr>
      <a:lvl5pPr marL="2057400" indent="-228600" algn="l" defTabSz="914400" rtl="0" eaLnBrk="1" latinLnBrk="0" hangingPunct="1">
        <a:spcBef>
          <a:spcPct val="20000"/>
        </a:spcBef>
        <a:buFont typeface="Wingdings" pitchFamily="2" charset="2"/>
        <a:buChar char="§"/>
        <a:defRPr sz="1200" kern="1200">
          <a:solidFill>
            <a:srgbClr val="595959"/>
          </a:solidFill>
          <a:latin typeface="Lucida Sans"/>
          <a:ea typeface="+mn-ea"/>
          <a:cs typeface="Lucida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67161" y="2071814"/>
            <a:ext cx="7190913" cy="1467238"/>
          </a:xfrm>
        </p:spPr>
        <p:txBody>
          <a:bodyPr/>
          <a:lstStyle/>
          <a:p>
            <a:r>
              <a:rPr lang="it-IT" dirty="0" smtClean="0"/>
              <a:t>QuickScan™ </a:t>
            </a:r>
            <a:br>
              <a:rPr lang="it-IT" dirty="0" smtClean="0"/>
            </a:br>
            <a:r>
              <a:rPr lang="it-IT" dirty="0" smtClean="0"/>
              <a:t>QM2400 / QBT2400</a:t>
            </a:r>
            <a:endParaRPr lang="it-IT" dirty="0"/>
          </a:p>
        </p:txBody>
      </p:sp>
      <p:sp>
        <p:nvSpPr>
          <p:cNvPr id="3" name="Segnaposto testo 2"/>
          <p:cNvSpPr>
            <a:spLocks noGrp="1"/>
          </p:cNvSpPr>
          <p:nvPr>
            <p:ph type="body" sz="quarter" idx="14"/>
          </p:nvPr>
        </p:nvSpPr>
        <p:spPr/>
        <p:txBody>
          <a:bodyPr/>
          <a:lstStyle/>
          <a:p>
            <a:r>
              <a:rPr lang="it-IT" dirty="0" smtClean="0"/>
              <a:t>August 2014</a:t>
            </a:r>
            <a:endParaRPr lang="it-IT" dirty="0"/>
          </a:p>
        </p:txBody>
      </p:sp>
    </p:spTree>
    <p:extLst>
      <p:ext uri="{BB962C8B-B14F-4D97-AF65-F5344CB8AC3E}">
        <p14:creationId xmlns:p14="http://schemas.microsoft.com/office/powerpoint/2010/main" val="1941355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Segnaposto contenuto 4"/>
          <p:cNvGraphicFramePr>
            <a:graphicFrameLocks noGrp="1"/>
          </p:cNvGraphicFramePr>
          <p:nvPr>
            <p:ph idx="1"/>
            <p:extLst>
              <p:ext uri="{D42A27DB-BD31-4B8C-83A1-F6EECF244321}">
                <p14:modId xmlns:p14="http://schemas.microsoft.com/office/powerpoint/2010/main" val="619387762"/>
              </p:ext>
            </p:extLst>
          </p:nvPr>
        </p:nvGraphicFramePr>
        <p:xfrm>
          <a:off x="1092201" y="1911350"/>
          <a:ext cx="7550149" cy="3708400"/>
        </p:xfrm>
        <a:graphic>
          <a:graphicData uri="http://schemas.openxmlformats.org/drawingml/2006/table">
            <a:tbl>
              <a:tblPr firstRow="1" bandRow="1">
                <a:tableStyleId>{00A15C55-8517-42AA-B614-E9B94910E393}</a:tableStyleId>
              </a:tblPr>
              <a:tblGrid>
                <a:gridCol w="2667000"/>
                <a:gridCol w="2209800"/>
                <a:gridCol w="2673349"/>
              </a:tblGrid>
              <a:tr h="370840">
                <a:tc>
                  <a:txBody>
                    <a:bodyPr/>
                    <a:lstStyle/>
                    <a:p>
                      <a:r>
                        <a:rPr lang="en-US" dirty="0" smtClean="0"/>
                        <a:t>Feature</a:t>
                      </a:r>
                      <a:endParaRPr lang="en-US" dirty="0"/>
                    </a:p>
                  </a:txBody>
                  <a:tcPr/>
                </a:tc>
                <a:tc>
                  <a:txBody>
                    <a:bodyPr/>
                    <a:lstStyle/>
                    <a:p>
                      <a:pPr algn="ctr"/>
                      <a:r>
                        <a:rPr lang="en-US" dirty="0" smtClean="0"/>
                        <a:t>QuickScan 2D</a:t>
                      </a:r>
                      <a:endParaRPr lang="en-US" dirty="0"/>
                    </a:p>
                  </a:txBody>
                  <a:tcPr/>
                </a:tc>
                <a:tc>
                  <a:txBody>
                    <a:bodyPr/>
                    <a:lstStyle/>
                    <a:p>
                      <a:pPr algn="ctr"/>
                      <a:r>
                        <a:rPr lang="en-US" dirty="0" smtClean="0"/>
                        <a:t>Gryphon 2D</a:t>
                      </a:r>
                      <a:endParaRPr lang="en-US" dirty="0"/>
                    </a:p>
                  </a:txBody>
                  <a:tcPr/>
                </a:tc>
              </a:tr>
              <a:tr h="370840">
                <a:tc>
                  <a:txBody>
                    <a:bodyPr/>
                    <a:lstStyle/>
                    <a:p>
                      <a:pPr algn="l"/>
                      <a:r>
                        <a:rPr lang="en-US" sz="1400" dirty="0" smtClean="0">
                          <a:solidFill>
                            <a:schemeClr val="tx1"/>
                          </a:solidFill>
                        </a:rPr>
                        <a:t>Reading</a:t>
                      </a:r>
                      <a:r>
                        <a:rPr lang="en-US" sz="1400" baseline="0" dirty="0" smtClean="0">
                          <a:solidFill>
                            <a:schemeClr val="tx1"/>
                          </a:solidFill>
                        </a:rPr>
                        <a:t> Performance</a:t>
                      </a:r>
                      <a:endParaRPr lang="en-US" sz="1400" dirty="0" smtClean="0">
                        <a:solidFill>
                          <a:schemeClr val="tx1"/>
                        </a:solidFill>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Instinctive Reading</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Long Reading</a:t>
                      </a: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u="none" strike="noStrike" kern="1200" cap="none" normalizeH="0" baseline="0" dirty="0" smtClean="0">
                          <a:ln>
                            <a:noFill/>
                          </a:ln>
                          <a:solidFill>
                            <a:schemeClr val="dk1"/>
                          </a:solidFill>
                          <a:effectLst/>
                          <a:latin typeface="+mn-lt"/>
                          <a:ea typeface="+mn-ea"/>
                          <a:cs typeface="+mn-cs"/>
                        </a:rPr>
                        <a:t>Environmental Characteristics</a:t>
                      </a: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u="none" strike="noStrike" kern="1200" cap="none" normalizeH="0" baseline="0" dirty="0" smtClean="0">
                          <a:ln>
                            <a:noFill/>
                          </a:ln>
                          <a:solidFill>
                            <a:schemeClr val="dk1"/>
                          </a:solidFill>
                          <a:effectLst/>
                          <a:latin typeface="+mn-lt"/>
                          <a:ea typeface="+mn-ea"/>
                          <a:cs typeface="+mn-cs"/>
                        </a:rPr>
                        <a:t>1.5 m / 5 </a:t>
                      </a:r>
                      <a:r>
                        <a:rPr kumimoji="0" lang="en-US" sz="1400" u="none" strike="noStrike" kern="1200" cap="none" normalizeH="0" baseline="0" dirty="0" err="1" smtClean="0">
                          <a:ln>
                            <a:noFill/>
                          </a:ln>
                          <a:solidFill>
                            <a:schemeClr val="dk1"/>
                          </a:solidFill>
                          <a:effectLst/>
                          <a:latin typeface="+mn-lt"/>
                          <a:ea typeface="+mn-ea"/>
                          <a:cs typeface="+mn-cs"/>
                        </a:rPr>
                        <a:t>ft</a:t>
                      </a:r>
                      <a:r>
                        <a:rPr kumimoji="0" lang="en-US" sz="1400" u="none" strike="noStrike" kern="1200" cap="none" normalizeH="0" baseline="0" dirty="0" smtClean="0">
                          <a:ln>
                            <a:noFill/>
                          </a:ln>
                          <a:solidFill>
                            <a:schemeClr val="dk1"/>
                          </a:solidFill>
                          <a:effectLst/>
                          <a:latin typeface="+mn-lt"/>
                          <a:ea typeface="+mn-ea"/>
                          <a:cs typeface="+mn-cs"/>
                        </a:rPr>
                        <a:t> drop, IP42</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u="none" strike="noStrike" kern="1200" cap="none" normalizeH="0" baseline="0" dirty="0" smtClean="0">
                          <a:ln>
                            <a:noFill/>
                          </a:ln>
                          <a:solidFill>
                            <a:schemeClr val="dk1"/>
                          </a:solidFill>
                          <a:effectLst/>
                          <a:latin typeface="+mn-lt"/>
                          <a:ea typeface="+mn-ea"/>
                          <a:cs typeface="+mn-cs"/>
                        </a:rPr>
                        <a:t>1.8 m / 6 </a:t>
                      </a:r>
                      <a:r>
                        <a:rPr kumimoji="0" lang="en-US" sz="1400" u="none" strike="noStrike" kern="1200" cap="none" normalizeH="0" baseline="0" dirty="0" err="1" smtClean="0">
                          <a:ln>
                            <a:noFill/>
                          </a:ln>
                          <a:solidFill>
                            <a:schemeClr val="dk1"/>
                          </a:solidFill>
                          <a:effectLst/>
                          <a:latin typeface="+mn-lt"/>
                          <a:ea typeface="+mn-ea"/>
                          <a:cs typeface="+mn-cs"/>
                        </a:rPr>
                        <a:t>ft</a:t>
                      </a:r>
                      <a:r>
                        <a:rPr kumimoji="0" lang="en-US" sz="1400" u="none" strike="noStrike" kern="1200" cap="none" normalizeH="0" baseline="0" dirty="0" smtClean="0">
                          <a:ln>
                            <a:noFill/>
                          </a:ln>
                          <a:solidFill>
                            <a:schemeClr val="dk1"/>
                          </a:solidFill>
                          <a:effectLst/>
                          <a:latin typeface="+mn-lt"/>
                          <a:ea typeface="+mn-ea"/>
                          <a:cs typeface="+mn-cs"/>
                        </a:rPr>
                        <a:t> drop, IP52</a:t>
                      </a:r>
                    </a:p>
                  </a:txBody>
                  <a:tcPr horzOverflow="overflow"/>
                </a:tc>
              </a:tr>
              <a:tr h="370840">
                <a:tc>
                  <a:txBody>
                    <a:bodyPr/>
                    <a:lstStyle/>
                    <a:p>
                      <a:pPr marL="0" algn="l" defTabSz="914400" rtl="0" eaLnBrk="1" latinLnBrk="0" hangingPunct="1"/>
                      <a:r>
                        <a:rPr lang="en-US" sz="1400" kern="1200" dirty="0" smtClean="0">
                          <a:solidFill>
                            <a:schemeClr val="tx1"/>
                          </a:solidFill>
                          <a:latin typeface="+mn-lt"/>
                          <a:ea typeface="+mn-ea"/>
                          <a:cs typeface="+mn-cs"/>
                        </a:rPr>
                        <a:t>Available</a:t>
                      </a:r>
                      <a:r>
                        <a:rPr lang="en-US" sz="1400" kern="1200" baseline="0" dirty="0" smtClean="0">
                          <a:solidFill>
                            <a:schemeClr val="tx1"/>
                          </a:solidFill>
                          <a:latin typeface="+mn-lt"/>
                          <a:ea typeface="+mn-ea"/>
                          <a:cs typeface="+mn-cs"/>
                        </a:rPr>
                        <a:t> Models</a:t>
                      </a:r>
                      <a:endParaRPr lang="en-US" sz="1400" kern="1200" dirty="0" smtClean="0">
                        <a:solidFill>
                          <a:schemeClr val="tx1"/>
                        </a:solidFill>
                        <a:latin typeface="+mn-lt"/>
                        <a:ea typeface="+mn-ea"/>
                        <a:cs typeface="+mn-cs"/>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SR</a:t>
                      </a:r>
                      <a:endParaRPr kumimoji="0" lang="en-US" sz="14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SR, HD, HC, Integrated Stand</a:t>
                      </a:r>
                      <a:endParaRPr kumimoji="0" lang="en-US" sz="1400" b="0" i="0" u="none" strike="noStrike" cap="none" normalizeH="0" baseline="0" dirty="0" smtClean="0">
                        <a:ln>
                          <a:noFill/>
                        </a:ln>
                        <a:solidFill>
                          <a:schemeClr val="tx1"/>
                        </a:solidFill>
                        <a:effectLst/>
                        <a:latin typeface="+mn-lt"/>
                      </a:endParaRPr>
                    </a:p>
                  </a:txBody>
                  <a:tcPr horzOverflow="overflow"/>
                </a:tc>
              </a:tr>
              <a:tr h="370840">
                <a:tc>
                  <a:txBody>
                    <a:bodyPr/>
                    <a:lstStyle/>
                    <a:p>
                      <a:pPr algn="l"/>
                      <a:r>
                        <a:rPr lang="en-US" sz="1400" dirty="0" smtClean="0">
                          <a:solidFill>
                            <a:schemeClr val="tx1"/>
                          </a:solidFill>
                        </a:rPr>
                        <a:t>Aiming System</a:t>
                      </a: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CCD; 2 Blue Triangles</a:t>
                      </a:r>
                      <a:endParaRPr kumimoji="0" lang="en-US" sz="14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Laser; Cross + 4 Dots</a:t>
                      </a:r>
                      <a:endParaRPr kumimoji="0" lang="en-US" sz="1400" b="0" i="0" u="none" strike="noStrike" cap="none" normalizeH="0" baseline="0" dirty="0" smtClean="0">
                        <a:ln>
                          <a:noFill/>
                        </a:ln>
                        <a:solidFill>
                          <a:schemeClr val="tx1"/>
                        </a:solidFill>
                        <a:effectLst/>
                        <a:latin typeface="+mn-lt"/>
                      </a:endParaRPr>
                    </a:p>
                  </a:txBody>
                  <a:tcPr horzOverflow="overflow"/>
                </a:tc>
              </a:tr>
              <a:tr h="370840">
                <a:tc>
                  <a:txBody>
                    <a:bodyPr/>
                    <a:lstStyle/>
                    <a:p>
                      <a:pPr algn="l"/>
                      <a:r>
                        <a:rPr lang="en-US" sz="1400" dirty="0" smtClean="0">
                          <a:solidFill>
                            <a:schemeClr val="tx1"/>
                          </a:solidFill>
                        </a:rPr>
                        <a:t>Image Capture Capability</a:t>
                      </a: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No</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Yes</a:t>
                      </a:r>
                    </a:p>
                  </a:txBody>
                  <a:tcPr horzOverflow="overflow"/>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Distinctive</a:t>
                      </a:r>
                      <a:r>
                        <a:rPr lang="en-US" sz="1400" kern="1200" baseline="0" dirty="0" smtClean="0">
                          <a:solidFill>
                            <a:schemeClr val="tx1"/>
                          </a:solidFill>
                          <a:latin typeface="+mn-lt"/>
                          <a:ea typeface="+mn-ea"/>
                          <a:cs typeface="+mn-cs"/>
                        </a:rPr>
                        <a:t> Features</a:t>
                      </a:r>
                      <a:r>
                        <a:rPr lang="en-US" sz="1400" b="1" dirty="0" smtClean="0">
                          <a:latin typeface="Humnst777 BT" pitchFamily="34" charset="0"/>
                        </a:rPr>
                        <a:t>	</a:t>
                      </a:r>
                      <a:endParaRPr lang="en-US" sz="1400" kern="1200" dirty="0" smtClean="0">
                        <a:solidFill>
                          <a:schemeClr val="tx1"/>
                        </a:solidFill>
                        <a:latin typeface="+mn-lt"/>
                        <a:ea typeface="+mn-ea"/>
                        <a:cs typeface="+mn-cs"/>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Green Spot</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Motionix™/Green Spot</a:t>
                      </a:r>
                    </a:p>
                  </a:txBody>
                  <a:tcPr horzOverflow="overflow"/>
                </a:tc>
              </a:tr>
              <a:tr h="370840">
                <a:tc>
                  <a:txBody>
                    <a:bodyPr/>
                    <a:lstStyle/>
                    <a:p>
                      <a:pPr algn="l"/>
                      <a:r>
                        <a:rPr lang="en-US" sz="1400" kern="1200" dirty="0" smtClean="0">
                          <a:solidFill>
                            <a:schemeClr val="tx1"/>
                          </a:solidFill>
                          <a:latin typeface="+mn-lt"/>
                          <a:ea typeface="+mn-ea"/>
                          <a:cs typeface="+mn-cs"/>
                        </a:rPr>
                        <a:t>Key Selling Factor</a:t>
                      </a: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Price</a:t>
                      </a:r>
                      <a:endParaRPr kumimoji="0" lang="en-US" sz="14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Performance</a:t>
                      </a:r>
                      <a:endParaRPr kumimoji="0" lang="en-US" sz="1400" b="0" i="0" u="none" strike="noStrike" cap="none" normalizeH="0" baseline="0" dirty="0" smtClean="0">
                        <a:ln>
                          <a:noFill/>
                        </a:ln>
                        <a:solidFill>
                          <a:schemeClr val="tx1"/>
                        </a:solidFill>
                        <a:effectLst/>
                        <a:latin typeface="+mn-lt"/>
                      </a:endParaRPr>
                    </a:p>
                  </a:txBody>
                  <a:tcPr horzOverflow="overflow"/>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Retail Target</a:t>
                      </a:r>
                      <a:r>
                        <a:rPr lang="en-US" sz="1400" baseline="0" dirty="0" smtClean="0">
                          <a:solidFill>
                            <a:schemeClr val="tx1"/>
                          </a:solidFill>
                        </a:rPr>
                        <a:t> Market Segment</a:t>
                      </a:r>
                      <a:endParaRPr lang="en-US" sz="1400" dirty="0" smtClean="0">
                        <a:solidFill>
                          <a:schemeClr val="tx1"/>
                        </a:solidFill>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Small/Medium Stores</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mn-lt"/>
                        </a:rPr>
                        <a:t>Supermarkets</a:t>
                      </a:r>
                    </a:p>
                  </a:txBody>
                  <a:tcPr horzOverflow="overflow"/>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Value Proposition</a:t>
                      </a: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Medium Throughput</a:t>
                      </a:r>
                      <a:endParaRPr kumimoji="0" lang="en-US" sz="14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High Throughput</a:t>
                      </a:r>
                      <a:endParaRPr kumimoji="0" lang="en-US" sz="1400" b="0" i="0" u="none" strike="noStrike" cap="none" normalizeH="0" baseline="0" dirty="0" smtClean="0">
                        <a:ln>
                          <a:noFill/>
                        </a:ln>
                        <a:solidFill>
                          <a:schemeClr val="tx1"/>
                        </a:solidFill>
                        <a:effectLst/>
                        <a:latin typeface="+mn-lt"/>
                      </a:endParaRPr>
                    </a:p>
                  </a:txBody>
                  <a:tcPr horzOverflow="overflow"/>
                </a:tc>
              </a:tr>
            </a:tbl>
          </a:graphicData>
        </a:graphic>
      </p:graphicFrame>
      <p:sp>
        <p:nvSpPr>
          <p:cNvPr id="6" name="Title 5"/>
          <p:cNvSpPr>
            <a:spLocks noGrp="1"/>
          </p:cNvSpPr>
          <p:nvPr>
            <p:ph type="title"/>
          </p:nvPr>
        </p:nvSpPr>
        <p:spPr/>
        <p:txBody>
          <a:bodyPr/>
          <a:lstStyle/>
          <a:p>
            <a:r>
              <a:rPr lang="en-US" dirty="0" smtClean="0"/>
              <a:t>QuickScan 2D &amp; Gryphon 2D</a:t>
            </a:r>
            <a:br>
              <a:rPr lang="en-US" dirty="0" smtClean="0"/>
            </a:br>
            <a:r>
              <a:rPr lang="en-US" sz="2800" dirty="0" smtClean="0"/>
              <a:t>Main Differences</a:t>
            </a:r>
            <a:endParaRPr lang="en-US" sz="2800" dirty="0"/>
          </a:p>
        </p:txBody>
      </p:sp>
      <p:sp>
        <p:nvSpPr>
          <p:cNvPr id="4" name="Segnaposto numero diapositiva 3"/>
          <p:cNvSpPr>
            <a:spLocks noGrp="1"/>
          </p:cNvSpPr>
          <p:nvPr>
            <p:ph type="sldNum" sz="quarter" idx="12"/>
          </p:nvPr>
        </p:nvSpPr>
        <p:spPr/>
        <p:txBody>
          <a:bodyPr/>
          <a:lstStyle/>
          <a:p>
            <a:fld id="{72C2BF82-A7EA-419E-A6D8-59190EA55268}" type="slidenum">
              <a:rPr lang="en-US" smtClean="0"/>
              <a:t>10</a:t>
            </a:fld>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8636" y="1193797"/>
            <a:ext cx="1148820" cy="100193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9760" y="1154455"/>
            <a:ext cx="1122590" cy="1080625"/>
          </a:xfrm>
          <a:prstGeom prst="rect">
            <a:avLst/>
          </a:prstGeom>
        </p:spPr>
      </p:pic>
      <p:pic>
        <p:nvPicPr>
          <p:cNvPr id="17" name="Picture 9" descr="GryphonGBT4400Aimer"/>
          <p:cNvPicPr>
            <a:picLocks noChangeAspect="1" noChangeArrowheads="1"/>
          </p:cNvPicPr>
          <p:nvPr/>
        </p:nvPicPr>
        <p:blipFill>
          <a:blip r:embed="rId4" cstate="print"/>
          <a:srcRect l="61028" t="81836" r="9544" b="4623"/>
          <a:stretch>
            <a:fillRect/>
          </a:stretch>
        </p:blipFill>
        <p:spPr bwMode="auto">
          <a:xfrm>
            <a:off x="6927494" y="5713280"/>
            <a:ext cx="805202" cy="572266"/>
          </a:xfrm>
          <a:prstGeom prst="rect">
            <a:avLst/>
          </a:prstGeom>
          <a:noFill/>
        </p:spPr>
      </p:pic>
      <p:pic>
        <p:nvPicPr>
          <p:cNvPr id="18" name="Picture Placeholder 7"/>
          <p:cNvPicPr>
            <a:picLocks noChangeAspect="1"/>
          </p:cNvPicPr>
          <p:nvPr/>
        </p:nvPicPr>
        <p:blipFill>
          <a:blip r:embed="rId5" cstate="print">
            <a:extLst>
              <a:ext uri="{28A0092B-C50C-407E-A947-70E740481C1C}">
                <a14:useLocalDpi xmlns:a14="http://schemas.microsoft.com/office/drawing/2010/main" val="0"/>
              </a:ext>
            </a:extLst>
          </a:blip>
          <a:srcRect l="47838" t="70117" r="4518" b="1771"/>
          <a:stretch>
            <a:fillRect/>
          </a:stretch>
        </p:blipFill>
        <p:spPr>
          <a:xfrm>
            <a:off x="4483500" y="5680086"/>
            <a:ext cx="707922" cy="605459"/>
          </a:xfrm>
          <a:prstGeom prst="rect">
            <a:avLst/>
          </a:prstGeom>
        </p:spPr>
      </p:pic>
      <p:pic>
        <p:nvPicPr>
          <p:cNvPr id="19" name="Picture 18" descr="GryphonGBT4400GreenSpot"/>
          <p:cNvPicPr>
            <a:picLocks noChangeAspect="1" noChangeArrowheads="1"/>
          </p:cNvPicPr>
          <p:nvPr/>
        </p:nvPicPr>
        <p:blipFill>
          <a:blip r:embed="rId6" cstate="print"/>
          <a:srcRect l="56734" t="73261" r="16224" b="5919"/>
          <a:stretch>
            <a:fillRect/>
          </a:stretch>
        </p:blipFill>
        <p:spPr bwMode="auto">
          <a:xfrm>
            <a:off x="2196918" y="5635775"/>
            <a:ext cx="598815" cy="694079"/>
          </a:xfrm>
          <a:prstGeom prst="rect">
            <a:avLst/>
          </a:prstGeom>
          <a:noFill/>
        </p:spPr>
      </p:pic>
    </p:spTree>
    <p:extLst>
      <p:ext uri="{BB962C8B-B14F-4D97-AF65-F5344CB8AC3E}">
        <p14:creationId xmlns:p14="http://schemas.microsoft.com/office/powerpoint/2010/main" val="984777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QuickScan &amp; Gryphon </a:t>
            </a:r>
            <a:r>
              <a:rPr lang="en-US" dirty="0" smtClean="0"/>
              <a:t>Cordless</a:t>
            </a:r>
            <a:r>
              <a:rPr lang="en-US" dirty="0"/>
              <a:t/>
            </a:r>
            <a:br>
              <a:rPr lang="en-US" dirty="0"/>
            </a:br>
            <a:r>
              <a:rPr lang="en-US" sz="2800" dirty="0"/>
              <a:t>Main Differences</a:t>
            </a:r>
            <a:endParaRPr lang="en-US" dirty="0"/>
          </a:p>
        </p:txBody>
      </p:sp>
      <p:sp>
        <p:nvSpPr>
          <p:cNvPr id="4" name="Slide Number Placeholder 3"/>
          <p:cNvSpPr>
            <a:spLocks noGrp="1"/>
          </p:cNvSpPr>
          <p:nvPr>
            <p:ph type="sldNum" sz="quarter" idx="12"/>
          </p:nvPr>
        </p:nvSpPr>
        <p:spPr/>
        <p:txBody>
          <a:bodyPr/>
          <a:lstStyle/>
          <a:p>
            <a:fld id="{72C2BF82-A7EA-419E-A6D8-59190EA55268}" type="slidenum">
              <a:rPr lang="en-US" smtClean="0"/>
              <a:t>11</a:t>
            </a:fld>
            <a:endParaRPr lang="en-US" dirty="0"/>
          </a:p>
        </p:txBody>
      </p:sp>
      <p:graphicFrame>
        <p:nvGraphicFramePr>
          <p:cNvPr id="6" name="Segnaposto contenuto 4"/>
          <p:cNvGraphicFramePr>
            <a:graphicFrameLocks noGrp="1"/>
          </p:cNvGraphicFramePr>
          <p:nvPr>
            <p:ph idx="1"/>
            <p:extLst>
              <p:ext uri="{D42A27DB-BD31-4B8C-83A1-F6EECF244321}">
                <p14:modId xmlns:p14="http://schemas.microsoft.com/office/powerpoint/2010/main" val="506327100"/>
              </p:ext>
            </p:extLst>
          </p:nvPr>
        </p:nvGraphicFramePr>
        <p:xfrm>
          <a:off x="1092201" y="1758956"/>
          <a:ext cx="7550149" cy="4450080"/>
        </p:xfrm>
        <a:graphic>
          <a:graphicData uri="http://schemas.openxmlformats.org/drawingml/2006/table">
            <a:tbl>
              <a:tblPr firstRow="1" bandRow="1">
                <a:tableStyleId>{00A15C55-8517-42AA-B614-E9B94910E393}</a:tableStyleId>
              </a:tblPr>
              <a:tblGrid>
                <a:gridCol w="2362199"/>
                <a:gridCol w="2429933"/>
                <a:gridCol w="2758017"/>
              </a:tblGrid>
              <a:tr h="370840">
                <a:tc>
                  <a:txBody>
                    <a:bodyPr/>
                    <a:lstStyle/>
                    <a:p>
                      <a:r>
                        <a:rPr lang="en-US" dirty="0" smtClean="0"/>
                        <a:t>Feature</a:t>
                      </a:r>
                      <a:endParaRPr lang="en-US" dirty="0"/>
                    </a:p>
                  </a:txBody>
                  <a:tcPr/>
                </a:tc>
                <a:tc>
                  <a:txBody>
                    <a:bodyPr/>
                    <a:lstStyle/>
                    <a:p>
                      <a:pPr algn="ctr"/>
                      <a:r>
                        <a:rPr lang="en-US" dirty="0" smtClean="0"/>
                        <a:t>QuickScan 2400</a:t>
                      </a:r>
                      <a:endParaRPr lang="en-US" dirty="0"/>
                    </a:p>
                  </a:txBody>
                  <a:tcPr/>
                </a:tc>
                <a:tc>
                  <a:txBody>
                    <a:bodyPr/>
                    <a:lstStyle/>
                    <a:p>
                      <a:pPr algn="ctr"/>
                      <a:r>
                        <a:rPr lang="en-US" dirty="0" smtClean="0"/>
                        <a:t>Gryphon 4400</a:t>
                      </a:r>
                      <a:endParaRPr lang="en-US" dirty="0"/>
                    </a:p>
                  </a:txBody>
                  <a:tcPr/>
                </a:tc>
              </a:tr>
              <a:tr h="370840">
                <a:tc>
                  <a:txBody>
                    <a:bodyPr/>
                    <a:lstStyle/>
                    <a:p>
                      <a:pPr algn="l"/>
                      <a:r>
                        <a:rPr lang="en-US" sz="1400" dirty="0" smtClean="0">
                          <a:solidFill>
                            <a:schemeClr val="dk1"/>
                          </a:solidFill>
                        </a:rPr>
                        <a:t>Available</a:t>
                      </a:r>
                      <a:r>
                        <a:rPr lang="en-US" sz="1400" baseline="0" dirty="0" smtClean="0">
                          <a:solidFill>
                            <a:schemeClr val="dk1"/>
                          </a:solidFill>
                        </a:rPr>
                        <a:t> Radio Technologies</a:t>
                      </a:r>
                      <a:endParaRPr lang="en-US" sz="1400" dirty="0" smtClean="0">
                        <a:solidFill>
                          <a:schemeClr val="tx1"/>
                        </a:solidFill>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u="none" strike="noStrike" kern="1200" cap="none" normalizeH="0" baseline="0" dirty="0" smtClean="0">
                          <a:ln>
                            <a:noFill/>
                          </a:ln>
                          <a:solidFill>
                            <a:schemeClr val="dk1"/>
                          </a:solidFill>
                          <a:effectLst/>
                          <a:latin typeface="+mn-lt"/>
                          <a:ea typeface="+mn-ea"/>
                          <a:cs typeface="+mn-cs"/>
                        </a:rPr>
                        <a:t>STAR 433 and Bluetooth 3.0</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STAR 433, 910 and Bluetooth  3.0</a:t>
                      </a:r>
                      <a:endParaRPr kumimoji="0" lang="en-US" sz="1400" b="0" i="0" u="none" strike="noStrike" cap="none" normalizeH="0" baseline="0" dirty="0" smtClean="0">
                        <a:ln>
                          <a:noFill/>
                        </a:ln>
                        <a:solidFill>
                          <a:schemeClr val="tx1"/>
                        </a:solidFill>
                        <a:effectLst/>
                        <a:latin typeface="+mn-lt"/>
                      </a:endParaRPr>
                    </a:p>
                  </a:txBody>
                  <a:tcPr horzOverflow="overflow"/>
                </a:tc>
              </a:tr>
              <a:tr h="370840">
                <a:tc>
                  <a:txBody>
                    <a:bodyPr/>
                    <a:lstStyle/>
                    <a:p>
                      <a:pPr algn="l"/>
                      <a:r>
                        <a:rPr lang="en-US" sz="1400" dirty="0" smtClean="0">
                          <a:solidFill>
                            <a:schemeClr val="tx1"/>
                          </a:solidFill>
                        </a:rPr>
                        <a:t>Reading</a:t>
                      </a:r>
                      <a:r>
                        <a:rPr lang="en-US" sz="1400" baseline="0" dirty="0" smtClean="0">
                          <a:solidFill>
                            <a:schemeClr val="tx1"/>
                          </a:solidFill>
                        </a:rPr>
                        <a:t> Performance</a:t>
                      </a:r>
                      <a:endParaRPr lang="en-US" sz="1400" dirty="0" smtClean="0">
                        <a:solidFill>
                          <a:schemeClr val="tx1"/>
                        </a:solidFill>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Instinctive Reading</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Long Reading</a:t>
                      </a: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u="none" strike="noStrike" kern="1200" cap="none" normalizeH="0" baseline="0" dirty="0" smtClean="0">
                          <a:ln>
                            <a:noFill/>
                          </a:ln>
                          <a:solidFill>
                            <a:schemeClr val="dk1"/>
                          </a:solidFill>
                          <a:effectLst/>
                          <a:latin typeface="+mn-lt"/>
                          <a:ea typeface="+mn-ea"/>
                          <a:cs typeface="+mn-cs"/>
                        </a:rPr>
                        <a:t>Environmental Characteristics</a:t>
                      </a: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u="none" strike="noStrike" kern="1200" cap="none" normalizeH="0" baseline="0" dirty="0" smtClean="0">
                          <a:ln>
                            <a:noFill/>
                          </a:ln>
                          <a:solidFill>
                            <a:schemeClr val="dk1"/>
                          </a:solidFill>
                          <a:effectLst/>
                          <a:latin typeface="+mn-lt"/>
                          <a:ea typeface="+mn-ea"/>
                          <a:cs typeface="+mn-cs"/>
                        </a:rPr>
                        <a:t>5’ Drop / IP42</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u="none" strike="noStrike" kern="1200" cap="none" normalizeH="0" baseline="0" dirty="0" smtClean="0">
                          <a:ln>
                            <a:noFill/>
                          </a:ln>
                          <a:solidFill>
                            <a:schemeClr val="dk1"/>
                          </a:solidFill>
                          <a:effectLst/>
                          <a:latin typeface="+mn-lt"/>
                          <a:ea typeface="+mn-ea"/>
                          <a:cs typeface="+mn-cs"/>
                        </a:rPr>
                        <a:t>6’ Drop / IP52</a:t>
                      </a:r>
                    </a:p>
                  </a:txBody>
                  <a:tcPr horzOverflow="overflow"/>
                </a:tc>
              </a:tr>
              <a:tr h="370840">
                <a:tc>
                  <a:txBody>
                    <a:bodyPr/>
                    <a:lstStyle/>
                    <a:p>
                      <a:pPr marL="0" algn="l" defTabSz="914400" rtl="0" eaLnBrk="1" latinLnBrk="0" hangingPunct="1"/>
                      <a:r>
                        <a:rPr lang="en-US" sz="1400" kern="1200" dirty="0" smtClean="0">
                          <a:solidFill>
                            <a:schemeClr val="tx1"/>
                          </a:solidFill>
                          <a:latin typeface="+mn-lt"/>
                          <a:ea typeface="+mn-ea"/>
                          <a:cs typeface="+mn-cs"/>
                        </a:rPr>
                        <a:t>Battery Life (Li-Ion)</a:t>
                      </a: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30K Scans/Charge</a:t>
                      </a:r>
                      <a:endParaRPr kumimoji="0" lang="en-US" sz="14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60K Scans/Charge</a:t>
                      </a:r>
                      <a:endParaRPr kumimoji="0" lang="en-US" sz="1400" b="0" i="0" u="none" strike="noStrike" cap="none" normalizeH="0" baseline="0" dirty="0" smtClean="0">
                        <a:ln>
                          <a:noFill/>
                        </a:ln>
                        <a:solidFill>
                          <a:schemeClr val="tx1"/>
                        </a:solidFill>
                        <a:effectLst/>
                        <a:latin typeface="+mn-lt"/>
                      </a:endParaRPr>
                    </a:p>
                  </a:txBody>
                  <a:tcPr horzOverflow="overflow"/>
                </a:tc>
              </a:tr>
              <a:tr h="370840">
                <a:tc>
                  <a:txBody>
                    <a:bodyPr/>
                    <a:lstStyle/>
                    <a:p>
                      <a:pPr algn="l"/>
                      <a:r>
                        <a:rPr lang="en-US" sz="1400" dirty="0" smtClean="0">
                          <a:solidFill>
                            <a:schemeClr val="tx1"/>
                          </a:solidFill>
                        </a:rPr>
                        <a:t>Batch Mode Capability</a:t>
                      </a: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500 Codes</a:t>
                      </a:r>
                      <a:endParaRPr kumimoji="0" lang="en-US" sz="14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1200 Codes</a:t>
                      </a:r>
                      <a:endParaRPr kumimoji="0" lang="en-US" sz="1400" b="0" i="0" u="none" strike="noStrike" cap="none" normalizeH="0" baseline="0" dirty="0" smtClean="0">
                        <a:ln>
                          <a:noFill/>
                        </a:ln>
                        <a:solidFill>
                          <a:schemeClr val="tx1"/>
                        </a:solidFill>
                        <a:effectLst/>
                        <a:latin typeface="+mn-lt"/>
                      </a:endParaRPr>
                    </a:p>
                  </a:txBody>
                  <a:tcPr horzOverflow="overflow"/>
                </a:tc>
              </a:tr>
              <a:tr h="370840">
                <a:tc>
                  <a:txBody>
                    <a:bodyPr/>
                    <a:lstStyle/>
                    <a:p>
                      <a:pPr algn="l"/>
                      <a:r>
                        <a:rPr lang="en-US" sz="1400" dirty="0" smtClean="0">
                          <a:solidFill>
                            <a:schemeClr val="tx1"/>
                          </a:solidFill>
                        </a:rPr>
                        <a:t>Cradle Mounting Options</a:t>
                      </a: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Single Position</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2 Position/Wall Mount</a:t>
                      </a:r>
                    </a:p>
                  </a:txBody>
                  <a:tcPr horzOverflow="overflow"/>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Connectivity</a:t>
                      </a:r>
                      <a:r>
                        <a:rPr lang="en-US" sz="1400" b="1" dirty="0" smtClean="0">
                          <a:latin typeface="Humnst777 BT" pitchFamily="34" charset="0"/>
                        </a:rPr>
                        <a:t>	</a:t>
                      </a:r>
                      <a:endParaRPr lang="en-US" sz="1400" kern="1200" dirty="0" smtClean="0">
                        <a:solidFill>
                          <a:schemeClr val="tx1"/>
                        </a:solidFill>
                        <a:latin typeface="+mn-lt"/>
                        <a:ea typeface="+mn-ea"/>
                        <a:cs typeface="+mn-cs"/>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Point to Point</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Point to Multi-Point</a:t>
                      </a:r>
                    </a:p>
                  </a:txBody>
                  <a:tcPr horzOverflow="overflow"/>
                </a:tc>
              </a:tr>
              <a:tr h="370840">
                <a:tc>
                  <a:txBody>
                    <a:bodyPr/>
                    <a:lstStyle/>
                    <a:p>
                      <a:pPr algn="l"/>
                      <a:r>
                        <a:rPr lang="en-US" sz="1400" kern="1200" dirty="0" smtClean="0">
                          <a:solidFill>
                            <a:schemeClr val="tx1"/>
                          </a:solidFill>
                          <a:latin typeface="+mn-lt"/>
                          <a:ea typeface="+mn-ea"/>
                          <a:cs typeface="+mn-cs"/>
                        </a:rPr>
                        <a:t>Key Selling Factor</a:t>
                      </a: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Price</a:t>
                      </a:r>
                      <a:endParaRPr kumimoji="0" lang="en-US" sz="14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Performance</a:t>
                      </a:r>
                      <a:endParaRPr kumimoji="0" lang="en-US" sz="1400" b="0" i="0" u="none" strike="noStrike" cap="none" normalizeH="0" baseline="0" dirty="0" smtClean="0">
                        <a:ln>
                          <a:noFill/>
                        </a:ln>
                        <a:solidFill>
                          <a:schemeClr val="tx1"/>
                        </a:solidFill>
                        <a:effectLst/>
                        <a:latin typeface="+mn-lt"/>
                      </a:endParaRPr>
                    </a:p>
                  </a:txBody>
                  <a:tcPr horzOverflow="overflow"/>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Target</a:t>
                      </a:r>
                      <a:r>
                        <a:rPr lang="en-US" sz="1400" baseline="0" dirty="0" smtClean="0">
                          <a:solidFill>
                            <a:schemeClr val="tx1"/>
                          </a:solidFill>
                        </a:rPr>
                        <a:t> Markets</a:t>
                      </a:r>
                      <a:endParaRPr lang="en-US" sz="1400" dirty="0" smtClean="0">
                        <a:solidFill>
                          <a:schemeClr val="tx1"/>
                        </a:solidFill>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Retail, Commercial Services</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mn-lt"/>
                        </a:rPr>
                        <a:t>Retail, Entertainment, Light Mfg.</a:t>
                      </a:r>
                    </a:p>
                  </a:txBody>
                  <a:tcPr horzOverflow="overflow"/>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Retail Target</a:t>
                      </a:r>
                      <a:r>
                        <a:rPr lang="en-US" sz="1400" baseline="0" dirty="0" smtClean="0">
                          <a:solidFill>
                            <a:schemeClr val="tx1"/>
                          </a:solidFill>
                        </a:rPr>
                        <a:t> Market Segment</a:t>
                      </a:r>
                      <a:endParaRPr lang="en-US" sz="1400" dirty="0" smtClean="0">
                        <a:solidFill>
                          <a:schemeClr val="tx1"/>
                        </a:solidFill>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Small/Medium Stores</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mn-lt"/>
                        </a:rPr>
                        <a:t>Supermarkets</a:t>
                      </a:r>
                    </a:p>
                  </a:txBody>
                  <a:tcPr horzOverflow="overflow"/>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Value Proposition</a:t>
                      </a: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Cable Replacement</a:t>
                      </a:r>
                      <a:endParaRPr kumimoji="0" lang="en-US" sz="14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Cordless System</a:t>
                      </a:r>
                      <a:endParaRPr kumimoji="0" lang="en-US" sz="1400" b="0" i="0" u="none" strike="noStrike" cap="none" normalizeH="0" baseline="0" dirty="0" smtClean="0">
                        <a:ln>
                          <a:noFill/>
                        </a:ln>
                        <a:solidFill>
                          <a:schemeClr val="tx1"/>
                        </a:solidFill>
                        <a:effectLst/>
                        <a:latin typeface="+mn-lt"/>
                      </a:endParaRPr>
                    </a:p>
                  </a:txBody>
                  <a:tcPr horzOverflow="overflow"/>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2267" y="1080727"/>
            <a:ext cx="897466" cy="8538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719" y="1000125"/>
            <a:ext cx="983631" cy="983631"/>
          </a:xfrm>
          <a:prstGeom prst="rect">
            <a:avLst/>
          </a:prstGeom>
        </p:spPr>
      </p:pic>
    </p:spTree>
    <p:extLst>
      <p:ext uri="{BB962C8B-B14F-4D97-AF65-F5344CB8AC3E}">
        <p14:creationId xmlns:p14="http://schemas.microsoft.com/office/powerpoint/2010/main" val="749196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Target Markets and Applications</a:t>
            </a:r>
          </a:p>
        </p:txBody>
      </p:sp>
      <p:sp>
        <p:nvSpPr>
          <p:cNvPr id="4" name="Slide Number Placeholder 3"/>
          <p:cNvSpPr>
            <a:spLocks noGrp="1"/>
          </p:cNvSpPr>
          <p:nvPr>
            <p:ph type="sldNum" sz="quarter" idx="12"/>
          </p:nvPr>
        </p:nvSpPr>
        <p:spPr/>
        <p:txBody>
          <a:bodyPr/>
          <a:lstStyle/>
          <a:p>
            <a:fld id="{72C2BF82-A7EA-419E-A6D8-59190EA55268}" type="slidenum">
              <a:rPr lang="en-US" smtClean="0"/>
              <a:t>12</a:t>
            </a:fld>
            <a:endParaRPr lang="en-US" dirty="0"/>
          </a:p>
        </p:txBody>
      </p:sp>
    </p:spTree>
    <p:extLst>
      <p:ext uri="{BB962C8B-B14F-4D97-AF65-F5344CB8AC3E}">
        <p14:creationId xmlns:p14="http://schemas.microsoft.com/office/powerpoint/2010/main" val="3104353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C2BF82-A7EA-419E-A6D8-59190EA55268}" type="slidenum">
              <a:rPr lang="en-US" smtClean="0"/>
              <a:t>13</a:t>
            </a:fld>
            <a:endParaRPr lang="en-US" dirty="0"/>
          </a:p>
        </p:txBody>
      </p:sp>
      <p:grpSp>
        <p:nvGrpSpPr>
          <p:cNvPr id="18" name="Group 17"/>
          <p:cNvGrpSpPr/>
          <p:nvPr/>
        </p:nvGrpSpPr>
        <p:grpSpPr>
          <a:xfrm>
            <a:off x="1143000" y="1455822"/>
            <a:ext cx="7366784" cy="4813905"/>
            <a:chOff x="665961" y="1097018"/>
            <a:chExt cx="7948131" cy="5193792"/>
          </a:xfrm>
        </p:grpSpPr>
        <p:cxnSp>
          <p:nvCxnSpPr>
            <p:cNvPr id="8" name="Connettore 2 13"/>
            <p:cNvCxnSpPr/>
            <p:nvPr/>
          </p:nvCxnSpPr>
          <p:spPr>
            <a:xfrm>
              <a:off x="4332300" y="479467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Content Placeholder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665961" y="1097018"/>
              <a:ext cx="7948131" cy="4937267"/>
            </a:xfrm>
            <a:prstGeom prst="rect">
              <a:avLst/>
            </a:prstGeom>
          </p:spPr>
        </p:pic>
        <p:sp>
          <p:nvSpPr>
            <p:cNvPr id="10" name="Ovale 5"/>
            <p:cNvSpPr/>
            <p:nvPr/>
          </p:nvSpPr>
          <p:spPr>
            <a:xfrm>
              <a:off x="4640026" y="2376882"/>
              <a:ext cx="2606484" cy="2139696"/>
            </a:xfrm>
            <a:prstGeom prst="ellipse">
              <a:avLst/>
            </a:prstGeom>
            <a:noFill/>
            <a:ln w="12700">
              <a:solidFill>
                <a:srgbClr val="FF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1" name="Connettore 2 6"/>
            <p:cNvCxnSpPr/>
            <p:nvPr/>
          </p:nvCxnSpPr>
          <p:spPr>
            <a:xfrm>
              <a:off x="7201122" y="5220962"/>
              <a:ext cx="1303242" cy="0"/>
            </a:xfrm>
            <a:prstGeom prst="straightConnector1">
              <a:avLst/>
            </a:prstGeom>
            <a:ln w="12700">
              <a:solidFill>
                <a:srgbClr val="FF3300"/>
              </a:solidFill>
              <a:tailEnd type="arrow"/>
            </a:ln>
          </p:spPr>
          <p:style>
            <a:lnRef idx="2">
              <a:schemeClr val="accent1"/>
            </a:lnRef>
            <a:fillRef idx="0">
              <a:schemeClr val="accent1"/>
            </a:fillRef>
            <a:effectRef idx="1">
              <a:schemeClr val="accent1"/>
            </a:effectRef>
            <a:fontRef idx="minor">
              <a:schemeClr val="tx1"/>
            </a:fontRef>
          </p:style>
        </p:cxnSp>
        <p:cxnSp>
          <p:nvCxnSpPr>
            <p:cNvPr id="12" name="Connettore 2 8"/>
            <p:cNvCxnSpPr>
              <a:endCxn id="10" idx="7"/>
            </p:cNvCxnSpPr>
            <p:nvPr/>
          </p:nvCxnSpPr>
          <p:spPr>
            <a:xfrm flipV="1">
              <a:off x="6004672" y="2690233"/>
              <a:ext cx="860127" cy="756497"/>
            </a:xfrm>
            <a:prstGeom prst="straightConnector1">
              <a:avLst/>
            </a:prstGeom>
            <a:ln w="12700">
              <a:solidFill>
                <a:srgbClr val="FF3300"/>
              </a:solidFill>
              <a:tailEnd type="arrow"/>
            </a:ln>
          </p:spPr>
          <p:style>
            <a:lnRef idx="2">
              <a:schemeClr val="accent1"/>
            </a:lnRef>
            <a:fillRef idx="0">
              <a:schemeClr val="accent1"/>
            </a:fillRef>
            <a:effectRef idx="1">
              <a:schemeClr val="accent1"/>
            </a:effectRef>
            <a:fontRef idx="minor">
              <a:schemeClr val="tx1"/>
            </a:fontRef>
          </p:style>
        </p:cxnSp>
        <p:sp>
          <p:nvSpPr>
            <p:cNvPr id="13" name="Ovale 11"/>
            <p:cNvSpPr/>
            <p:nvPr/>
          </p:nvSpPr>
          <p:spPr>
            <a:xfrm>
              <a:off x="1552793" y="1887130"/>
              <a:ext cx="2606484" cy="2139696"/>
            </a:xfrm>
            <a:prstGeom prst="ellipse">
              <a:avLst/>
            </a:prstGeom>
            <a:noFill/>
            <a:ln w="12700">
              <a:solidFill>
                <a:srgbClr val="FF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4" name="Connettore 2 12"/>
            <p:cNvCxnSpPr>
              <a:endCxn id="13" idx="7"/>
            </p:cNvCxnSpPr>
            <p:nvPr/>
          </p:nvCxnSpPr>
          <p:spPr>
            <a:xfrm flipV="1">
              <a:off x="2917439" y="2200481"/>
              <a:ext cx="860127" cy="756497"/>
            </a:xfrm>
            <a:prstGeom prst="straightConnector1">
              <a:avLst/>
            </a:prstGeom>
            <a:ln w="12700">
              <a:solidFill>
                <a:srgbClr val="FF3300"/>
              </a:solidFill>
              <a:tailEnd type="arrow"/>
            </a:ln>
          </p:spPr>
          <p:style>
            <a:lnRef idx="2">
              <a:schemeClr val="accent1"/>
            </a:lnRef>
            <a:fillRef idx="0">
              <a:schemeClr val="accent1"/>
            </a:fillRef>
            <a:effectRef idx="1">
              <a:schemeClr val="accent1"/>
            </a:effectRef>
            <a:fontRef idx="minor">
              <a:schemeClr val="tx1"/>
            </a:fontRef>
          </p:style>
        </p:cxnSp>
        <p:sp>
          <p:nvSpPr>
            <p:cNvPr id="15" name="Ovale 2"/>
            <p:cNvSpPr/>
            <p:nvPr/>
          </p:nvSpPr>
          <p:spPr>
            <a:xfrm>
              <a:off x="5897880" y="4151114"/>
              <a:ext cx="2606484" cy="2139696"/>
            </a:xfrm>
            <a:prstGeom prst="ellipse">
              <a:avLst/>
            </a:prstGeom>
            <a:noFill/>
            <a:ln w="12700">
              <a:solidFill>
                <a:srgbClr val="FF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17" name="Title 1"/>
          <p:cNvSpPr>
            <a:spLocks noGrp="1"/>
          </p:cNvSpPr>
          <p:nvPr>
            <p:ph type="title"/>
          </p:nvPr>
        </p:nvSpPr>
        <p:spPr>
          <a:xfrm>
            <a:off x="1092062" y="537579"/>
            <a:ext cx="7823338" cy="894289"/>
          </a:xfrm>
        </p:spPr>
        <p:txBody>
          <a:bodyPr/>
          <a:lstStyle/>
          <a:p>
            <a:r>
              <a:rPr lang="en-US" dirty="0"/>
              <a:t>QuickScan </a:t>
            </a:r>
            <a:r>
              <a:rPr lang="en-US" dirty="0" smtClean="0"/>
              <a:t>2D Cordless</a:t>
            </a:r>
            <a:br>
              <a:rPr lang="en-US" dirty="0" smtClean="0"/>
            </a:br>
            <a:r>
              <a:rPr lang="en-US" sz="2800" dirty="0" smtClean="0"/>
              <a:t>Absolute </a:t>
            </a:r>
            <a:r>
              <a:rPr lang="en-US" sz="2800" dirty="0"/>
              <a:t>Versatility</a:t>
            </a:r>
            <a:endParaRPr lang="en-US" dirty="0"/>
          </a:p>
        </p:txBody>
      </p:sp>
    </p:spTree>
    <p:extLst>
      <p:ext uri="{BB962C8B-B14F-4D97-AF65-F5344CB8AC3E}">
        <p14:creationId xmlns:p14="http://schemas.microsoft.com/office/powerpoint/2010/main" val="992769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Retail – In Store</a:t>
            </a:r>
          </a:p>
        </p:txBody>
      </p:sp>
      <p:sp>
        <p:nvSpPr>
          <p:cNvPr id="5" name="Content Placeholder 4"/>
          <p:cNvSpPr>
            <a:spLocks noGrp="1"/>
          </p:cNvSpPr>
          <p:nvPr>
            <p:ph sz="half" idx="2"/>
          </p:nvPr>
        </p:nvSpPr>
        <p:spPr/>
        <p:txBody>
          <a:bodyPr/>
          <a:lstStyle/>
          <a:p>
            <a:r>
              <a:rPr lang="en-US" dirty="0" smtClean="0"/>
              <a:t>Affordable pricing for migration from 1D corded/cordless to 2D cordless bar code reading</a:t>
            </a:r>
          </a:p>
          <a:p>
            <a:pPr>
              <a:spcBef>
                <a:spcPts val="1200"/>
              </a:spcBef>
            </a:pPr>
            <a:r>
              <a:rPr lang="en-US" dirty="0" smtClean="0"/>
              <a:t>Reads electronic coupons on mobile phones or other reflective devices</a:t>
            </a:r>
          </a:p>
          <a:p>
            <a:pPr>
              <a:spcBef>
                <a:spcPts val="1200"/>
              </a:spcBef>
            </a:pPr>
            <a:r>
              <a:rPr lang="en-US" dirty="0" smtClean="0"/>
              <a:t>Multi-tasking device for different in-store data capture needs:</a:t>
            </a:r>
          </a:p>
          <a:p>
            <a:pPr lvl="1"/>
            <a:r>
              <a:rPr lang="en-US" dirty="0" smtClean="0"/>
              <a:t>POS Checkout</a:t>
            </a:r>
          </a:p>
          <a:p>
            <a:pPr lvl="1"/>
            <a:r>
              <a:rPr lang="en-US" dirty="0" smtClean="0"/>
              <a:t>Inventory, price checking, shelf replenishment</a:t>
            </a:r>
          </a:p>
          <a:p>
            <a:pPr>
              <a:spcBef>
                <a:spcPts val="1200"/>
              </a:spcBef>
            </a:pPr>
            <a:r>
              <a:rPr lang="en-US" dirty="0" smtClean="0"/>
              <a:t>Remote Management for asset management, remote configuration and software updates</a:t>
            </a:r>
          </a:p>
          <a:p>
            <a:endParaRPr lang="en-US" dirty="0"/>
          </a:p>
        </p:txBody>
      </p:sp>
      <p:sp>
        <p:nvSpPr>
          <p:cNvPr id="3" name="Slide Number Placeholder 2"/>
          <p:cNvSpPr>
            <a:spLocks noGrp="1"/>
          </p:cNvSpPr>
          <p:nvPr>
            <p:ph type="sldNum" sz="quarter" idx="12"/>
          </p:nvPr>
        </p:nvSpPr>
        <p:spPr/>
        <p:txBody>
          <a:bodyPr/>
          <a:lstStyle/>
          <a:p>
            <a:fld id="{72C2BF82-A7EA-419E-A6D8-59190EA55268}" type="slidenum">
              <a:rPr lang="en-US" smtClean="0"/>
              <a:t>14</a:t>
            </a:fld>
            <a:endParaRPr lang="en-US" dirty="0"/>
          </a:p>
        </p:txBody>
      </p:sp>
      <p:pic>
        <p:nvPicPr>
          <p:cNvPr id="7" name="Picture Placeholder 6"/>
          <p:cNvPicPr>
            <a:picLocks noGrp="1" noChangeAspect="1"/>
          </p:cNvPicPr>
          <p:nvPr>
            <p:ph type="pic" idx="13"/>
          </p:nvPr>
        </p:nvPicPr>
        <p:blipFill>
          <a:blip r:embed="rId2">
            <a:extLst>
              <a:ext uri="{28A0092B-C50C-407E-A947-70E740481C1C}">
                <a14:useLocalDpi xmlns:a14="http://schemas.microsoft.com/office/drawing/2010/main" val="0"/>
              </a:ext>
            </a:extLst>
          </a:blip>
          <a:srcRect l="10" r="10"/>
          <a:stretch>
            <a:fillRect/>
          </a:stretch>
        </p:blipFill>
        <p:spPr>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52151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Control for Transportation and Entertainment </a:t>
            </a:r>
          </a:p>
        </p:txBody>
      </p:sp>
      <p:sp>
        <p:nvSpPr>
          <p:cNvPr id="3" name="Content Placeholder 2"/>
          <p:cNvSpPr>
            <a:spLocks noGrp="1"/>
          </p:cNvSpPr>
          <p:nvPr>
            <p:ph sz="half" idx="2"/>
          </p:nvPr>
        </p:nvSpPr>
        <p:spPr/>
        <p:txBody>
          <a:bodyPr/>
          <a:lstStyle/>
          <a:p>
            <a:pPr>
              <a:spcAft>
                <a:spcPts val="600"/>
              </a:spcAft>
            </a:pPr>
            <a:r>
              <a:rPr lang="en-US" dirty="0"/>
              <a:t>Ticketing applications for hotels, restaurants and similar indoor </a:t>
            </a:r>
            <a:r>
              <a:rPr lang="en-US" dirty="0" smtClean="0"/>
              <a:t>environments</a:t>
            </a:r>
            <a:endParaRPr lang="en-US" dirty="0"/>
          </a:p>
          <a:p>
            <a:pPr>
              <a:spcAft>
                <a:spcPts val="600"/>
              </a:spcAft>
            </a:pPr>
            <a:r>
              <a:rPr lang="en-US" dirty="0"/>
              <a:t>Excellent performance in reading electronic tickets via mobile </a:t>
            </a:r>
            <a:r>
              <a:rPr lang="en-US" dirty="0" smtClean="0"/>
              <a:t>phones</a:t>
            </a:r>
            <a:endParaRPr lang="en-US" dirty="0"/>
          </a:p>
          <a:p>
            <a:pPr>
              <a:spcAft>
                <a:spcPts val="600"/>
              </a:spcAft>
            </a:pPr>
            <a:r>
              <a:rPr lang="en-US" dirty="0"/>
              <a:t>Extended autonomy and radio range with wide memory for batch mode </a:t>
            </a:r>
          </a:p>
          <a:p>
            <a:pPr>
              <a:spcAft>
                <a:spcPts val="600"/>
              </a:spcAft>
            </a:pPr>
            <a:r>
              <a:rPr lang="en-US" dirty="0"/>
              <a:t>Datalogic’s patented ‘Green Spot’ technology for visual good-read feedback in noisy as well as quiet </a:t>
            </a:r>
            <a:r>
              <a:rPr lang="en-US" dirty="0" smtClean="0"/>
              <a:t>environments</a:t>
            </a:r>
            <a:endParaRPr lang="en-US" dirty="0"/>
          </a:p>
        </p:txBody>
      </p:sp>
      <p:sp>
        <p:nvSpPr>
          <p:cNvPr id="4" name="Slide Number Placeholder 3"/>
          <p:cNvSpPr>
            <a:spLocks noGrp="1"/>
          </p:cNvSpPr>
          <p:nvPr>
            <p:ph type="sldNum" sz="quarter" idx="12"/>
          </p:nvPr>
        </p:nvSpPr>
        <p:spPr/>
        <p:txBody>
          <a:bodyPr/>
          <a:lstStyle/>
          <a:p>
            <a:fld id="{72C2BF82-A7EA-419E-A6D8-59190EA55268}" type="slidenum">
              <a:rPr lang="en-US" smtClean="0"/>
              <a:t>15</a:t>
            </a:fld>
            <a:endParaRPr lang="en-US" dirty="0"/>
          </a:p>
        </p:txBody>
      </p:sp>
      <p:pic>
        <p:nvPicPr>
          <p:cNvPr id="6" name="Picture Placeholder 5"/>
          <p:cNvPicPr>
            <a:picLocks noGrp="1" noChangeAspect="1"/>
          </p:cNvPicPr>
          <p:nvPr>
            <p:ph type="pic" idx="13"/>
          </p:nvPr>
        </p:nvPicPr>
        <p:blipFill>
          <a:blip r:embed="rId2">
            <a:extLst>
              <a:ext uri="{28A0092B-C50C-407E-A947-70E740481C1C}">
                <a14:useLocalDpi xmlns:a14="http://schemas.microsoft.com/office/drawing/2010/main" val="0"/>
              </a:ext>
            </a:extLst>
          </a:blip>
          <a:srcRect l="10" r="10"/>
          <a:stretch>
            <a:fillRect/>
          </a:stretch>
        </p:blipFill>
        <p:spPr>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20133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Models and Accessories</a:t>
            </a:r>
            <a:endParaRPr lang="en-US" dirty="0"/>
          </a:p>
        </p:txBody>
      </p:sp>
      <p:sp>
        <p:nvSpPr>
          <p:cNvPr id="4" name="Slide Number Placeholder 3"/>
          <p:cNvSpPr>
            <a:spLocks noGrp="1"/>
          </p:cNvSpPr>
          <p:nvPr>
            <p:ph type="sldNum" sz="quarter" idx="12"/>
          </p:nvPr>
        </p:nvSpPr>
        <p:spPr/>
        <p:txBody>
          <a:bodyPr/>
          <a:lstStyle/>
          <a:p>
            <a:fld id="{72C2BF82-A7EA-419E-A6D8-59190EA55268}" type="slidenum">
              <a:rPr lang="en-US" smtClean="0"/>
              <a:t>16</a:t>
            </a:fld>
            <a:endParaRPr lang="en-US" dirty="0"/>
          </a:p>
        </p:txBody>
      </p:sp>
    </p:spTree>
    <p:extLst>
      <p:ext uri="{BB962C8B-B14F-4D97-AF65-F5344CB8AC3E}">
        <p14:creationId xmlns:p14="http://schemas.microsoft.com/office/powerpoint/2010/main" val="232624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QBT2400/QM2400 Models &amp; Kits</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569833138"/>
              </p:ext>
            </p:extLst>
          </p:nvPr>
        </p:nvGraphicFramePr>
        <p:xfrm>
          <a:off x="1092200" y="1600200"/>
          <a:ext cx="7426326" cy="4079240"/>
        </p:xfrm>
        <a:graphic>
          <a:graphicData uri="http://schemas.openxmlformats.org/drawingml/2006/table">
            <a:tbl>
              <a:tblPr firstRow="1" bandRow="1">
                <a:tableStyleId>{00A15C55-8517-42AA-B614-E9B94910E393}</a:tableStyleId>
              </a:tblPr>
              <a:tblGrid>
                <a:gridCol w="2108200"/>
                <a:gridCol w="5318126"/>
              </a:tblGrid>
              <a:tr h="370840">
                <a:tc>
                  <a:txBody>
                    <a:bodyPr/>
                    <a:lstStyle/>
                    <a:p>
                      <a:pPr marL="0" marR="0">
                        <a:spcBef>
                          <a:spcPts val="0"/>
                        </a:spcBef>
                        <a:spcAft>
                          <a:spcPts val="0"/>
                        </a:spcAft>
                      </a:pPr>
                      <a:r>
                        <a:rPr lang="en-US" sz="1600" b="1" cap="none" dirty="0" smtClean="0">
                          <a:solidFill>
                            <a:schemeClr val="lt1"/>
                          </a:solidFill>
                          <a:effectLst/>
                          <a:latin typeface="+mn-lt"/>
                          <a:ea typeface="+mn-ea"/>
                          <a:cs typeface="+mn-cs"/>
                        </a:rPr>
                        <a:t>Part</a:t>
                      </a:r>
                      <a:r>
                        <a:rPr lang="en-US" sz="1600" b="1" cap="none" baseline="0" dirty="0" smtClean="0">
                          <a:solidFill>
                            <a:schemeClr val="lt1"/>
                          </a:solidFill>
                          <a:effectLst/>
                          <a:latin typeface="+mn-lt"/>
                          <a:ea typeface="+mn-ea"/>
                          <a:cs typeface="+mn-cs"/>
                        </a:rPr>
                        <a:t> Number</a:t>
                      </a:r>
                      <a:endParaRPr lang="en-US" sz="1600" b="1" cap="none" dirty="0">
                        <a:solidFill>
                          <a:srgbClr val="FFFFFF"/>
                        </a:solidFill>
                        <a:effectLst/>
                        <a:latin typeface="Lucida Sans"/>
                        <a:ea typeface="Times New Roman"/>
                        <a:cs typeface="Times New Roman"/>
                      </a:endParaRPr>
                    </a:p>
                  </a:txBody>
                  <a:tcPr marL="68580" marR="68580" marT="0" marB="0" anchor="ctr"/>
                </a:tc>
                <a:tc>
                  <a:txBody>
                    <a:bodyPr/>
                    <a:lstStyle/>
                    <a:p>
                      <a:pPr marL="0" marR="0">
                        <a:spcBef>
                          <a:spcPts val="0"/>
                        </a:spcBef>
                        <a:spcAft>
                          <a:spcPts val="0"/>
                        </a:spcAft>
                      </a:pPr>
                      <a:r>
                        <a:rPr lang="en-US" sz="1600" cap="none" dirty="0" smtClean="0">
                          <a:effectLst/>
                        </a:rPr>
                        <a:t>Description</a:t>
                      </a:r>
                      <a:endParaRPr lang="en-US" sz="1600" b="1" cap="none" dirty="0">
                        <a:solidFill>
                          <a:srgbClr val="FFFFFF"/>
                        </a:solidFill>
                        <a:effectLst/>
                        <a:latin typeface="Lucida Sans"/>
                        <a:ea typeface="Times New Roman"/>
                        <a:cs typeface="Times New Roman"/>
                      </a:endParaRPr>
                    </a:p>
                  </a:txBody>
                  <a:tcPr marL="68580" marR="68580" marT="0" marB="0" anchor="ctr"/>
                </a:tc>
              </a:tr>
              <a:tr h="370840">
                <a:tc>
                  <a:txBody>
                    <a:bodyPr/>
                    <a:lstStyle/>
                    <a:p>
                      <a:pPr marL="0" marR="0">
                        <a:spcBef>
                          <a:spcPts val="0"/>
                        </a:spcBef>
                        <a:spcAft>
                          <a:spcPts val="0"/>
                        </a:spcAft>
                      </a:pPr>
                      <a:r>
                        <a:rPr lang="en-US" sz="1600" dirty="0">
                          <a:effectLst/>
                        </a:rPr>
                        <a:t>QM2430-BK-433</a:t>
                      </a:r>
                      <a:endParaRPr lang="en-US" sz="1600" dirty="0">
                        <a:solidFill>
                          <a:srgbClr val="5F5F5F"/>
                        </a:solidFill>
                        <a:effectLst/>
                        <a:latin typeface="Lucida Sans"/>
                        <a:ea typeface="Times New Roman"/>
                        <a:cs typeface="Times New Roman"/>
                      </a:endParaRPr>
                    </a:p>
                  </a:txBody>
                  <a:tcPr marL="68580" marR="68580" marT="0" marB="0" anchor="ctr"/>
                </a:tc>
                <a:tc>
                  <a:txBody>
                    <a:bodyPr/>
                    <a:lstStyle/>
                    <a:p>
                      <a:pPr marL="0" marR="0">
                        <a:spcBef>
                          <a:spcPts val="0"/>
                        </a:spcBef>
                        <a:spcAft>
                          <a:spcPts val="0"/>
                        </a:spcAft>
                      </a:pPr>
                      <a:r>
                        <a:rPr lang="en-US" sz="1600">
                          <a:effectLst/>
                        </a:rPr>
                        <a:t>QUICKSCAN QM2430, SCR+BASE 433 BLK</a:t>
                      </a:r>
                      <a:endParaRPr lang="en-US" sz="1600">
                        <a:solidFill>
                          <a:srgbClr val="5F5F5F"/>
                        </a:solidFill>
                        <a:effectLst/>
                        <a:latin typeface="Lucida Sans"/>
                        <a:ea typeface="Times New Roman"/>
                        <a:cs typeface="Times New Roman"/>
                      </a:endParaRPr>
                    </a:p>
                  </a:txBody>
                  <a:tcPr marL="68580" marR="68580" marT="0" marB="0" anchor="ctr"/>
                </a:tc>
              </a:tr>
              <a:tr h="370840">
                <a:tc>
                  <a:txBody>
                    <a:bodyPr/>
                    <a:lstStyle/>
                    <a:p>
                      <a:pPr marL="0" marR="0">
                        <a:spcBef>
                          <a:spcPts val="0"/>
                        </a:spcBef>
                        <a:spcAft>
                          <a:spcPts val="0"/>
                        </a:spcAft>
                      </a:pPr>
                      <a:r>
                        <a:rPr lang="en-US" sz="1600" dirty="0">
                          <a:effectLst/>
                        </a:rPr>
                        <a:t>QM2430-WH-433</a:t>
                      </a:r>
                      <a:endParaRPr lang="en-US" sz="1600" dirty="0">
                        <a:solidFill>
                          <a:srgbClr val="5F5F5F"/>
                        </a:solidFill>
                        <a:effectLst/>
                        <a:latin typeface="Lucida Sans"/>
                        <a:ea typeface="Times New Roman"/>
                        <a:cs typeface="Times New Roman"/>
                      </a:endParaRPr>
                    </a:p>
                  </a:txBody>
                  <a:tcPr marL="68580" marR="68580" marT="0" marB="0" anchor="ctr"/>
                </a:tc>
                <a:tc>
                  <a:txBody>
                    <a:bodyPr/>
                    <a:lstStyle/>
                    <a:p>
                      <a:pPr marL="0" marR="0">
                        <a:spcBef>
                          <a:spcPts val="0"/>
                        </a:spcBef>
                        <a:spcAft>
                          <a:spcPts val="0"/>
                        </a:spcAft>
                      </a:pPr>
                      <a:r>
                        <a:rPr lang="en-US" sz="1600">
                          <a:effectLst/>
                        </a:rPr>
                        <a:t>QUICKSCAN QM2430, SCR+BASE 433 WHT</a:t>
                      </a:r>
                      <a:endParaRPr lang="en-US" sz="1600">
                        <a:solidFill>
                          <a:srgbClr val="5F5F5F"/>
                        </a:solidFill>
                        <a:effectLst/>
                        <a:latin typeface="Lucida Sans"/>
                        <a:ea typeface="Times New Roman"/>
                        <a:cs typeface="Times New Roman"/>
                      </a:endParaRPr>
                    </a:p>
                  </a:txBody>
                  <a:tcPr marL="68580" marR="68580" marT="0" marB="0" anchor="ctr"/>
                </a:tc>
              </a:tr>
              <a:tr h="370840">
                <a:tc>
                  <a:txBody>
                    <a:bodyPr/>
                    <a:lstStyle/>
                    <a:p>
                      <a:pPr marL="0" marR="0">
                        <a:spcBef>
                          <a:spcPts val="0"/>
                        </a:spcBef>
                        <a:spcAft>
                          <a:spcPts val="0"/>
                        </a:spcAft>
                      </a:pPr>
                      <a:r>
                        <a:rPr lang="en-US" sz="1600" dirty="0">
                          <a:effectLst/>
                        </a:rPr>
                        <a:t>QM2430-BK-433K1</a:t>
                      </a:r>
                      <a:endParaRPr lang="en-US" sz="1600" dirty="0">
                        <a:solidFill>
                          <a:srgbClr val="5F5F5F"/>
                        </a:solidFill>
                        <a:effectLst/>
                        <a:latin typeface="Lucida Sans"/>
                        <a:ea typeface="Times New Roman"/>
                        <a:cs typeface="Times New Roman"/>
                      </a:endParaRPr>
                    </a:p>
                  </a:txBody>
                  <a:tcPr marL="68580" marR="68580" marT="0" marB="0" anchor="ctr"/>
                </a:tc>
                <a:tc>
                  <a:txBody>
                    <a:bodyPr/>
                    <a:lstStyle/>
                    <a:p>
                      <a:pPr marL="0" marR="0">
                        <a:spcBef>
                          <a:spcPts val="0"/>
                        </a:spcBef>
                        <a:spcAft>
                          <a:spcPts val="0"/>
                        </a:spcAft>
                      </a:pPr>
                      <a:r>
                        <a:rPr lang="en-US" sz="1600">
                          <a:effectLst/>
                        </a:rPr>
                        <a:t>QUICKSCAN QM2430, 2D USB KIT 433 BLK</a:t>
                      </a:r>
                      <a:endParaRPr lang="en-US" sz="1600">
                        <a:solidFill>
                          <a:srgbClr val="5F5F5F"/>
                        </a:solidFill>
                        <a:effectLst/>
                        <a:latin typeface="Lucida Sans"/>
                        <a:ea typeface="Times New Roman"/>
                        <a:cs typeface="Times New Roman"/>
                      </a:endParaRPr>
                    </a:p>
                  </a:txBody>
                  <a:tcPr marL="68580" marR="68580" marT="0" marB="0" anchor="ctr"/>
                </a:tc>
              </a:tr>
              <a:tr h="370840">
                <a:tc>
                  <a:txBody>
                    <a:bodyPr/>
                    <a:lstStyle/>
                    <a:p>
                      <a:pPr marL="0" marR="0">
                        <a:spcBef>
                          <a:spcPts val="0"/>
                        </a:spcBef>
                        <a:spcAft>
                          <a:spcPts val="0"/>
                        </a:spcAft>
                      </a:pPr>
                      <a:r>
                        <a:rPr lang="en-US" sz="1600" dirty="0">
                          <a:effectLst/>
                        </a:rPr>
                        <a:t>QM2430-BK-433K2</a:t>
                      </a:r>
                      <a:endParaRPr lang="en-US" sz="1600" dirty="0">
                        <a:solidFill>
                          <a:srgbClr val="5F5F5F"/>
                        </a:solidFill>
                        <a:effectLst/>
                        <a:latin typeface="Lucida Sans"/>
                        <a:ea typeface="Times New Roman"/>
                        <a:cs typeface="Times New Roman"/>
                      </a:endParaRPr>
                    </a:p>
                  </a:txBody>
                  <a:tcPr marL="68580" marR="68580" marT="0" marB="0" anchor="ctr"/>
                </a:tc>
                <a:tc>
                  <a:txBody>
                    <a:bodyPr/>
                    <a:lstStyle/>
                    <a:p>
                      <a:pPr marL="0" marR="0">
                        <a:spcBef>
                          <a:spcPts val="0"/>
                        </a:spcBef>
                        <a:spcAft>
                          <a:spcPts val="0"/>
                        </a:spcAft>
                      </a:pPr>
                      <a:r>
                        <a:rPr lang="en-US" sz="1600">
                          <a:effectLst/>
                        </a:rPr>
                        <a:t>QUICKSCAN QM2430, 2D RS-232 KIT 433 BLK</a:t>
                      </a:r>
                      <a:endParaRPr lang="en-US" sz="1600">
                        <a:solidFill>
                          <a:srgbClr val="5F5F5F"/>
                        </a:solidFill>
                        <a:effectLst/>
                        <a:latin typeface="Lucida Sans"/>
                        <a:ea typeface="Times New Roman"/>
                        <a:cs typeface="Times New Roman"/>
                      </a:endParaRPr>
                    </a:p>
                  </a:txBody>
                  <a:tcPr marL="68580" marR="68580" marT="0" marB="0" anchor="ctr"/>
                </a:tc>
              </a:tr>
              <a:tr h="370840">
                <a:tc>
                  <a:txBody>
                    <a:bodyPr/>
                    <a:lstStyle/>
                    <a:p>
                      <a:pPr marL="0" marR="0">
                        <a:spcBef>
                          <a:spcPts val="0"/>
                        </a:spcBef>
                        <a:spcAft>
                          <a:spcPts val="0"/>
                        </a:spcAft>
                      </a:pPr>
                      <a:r>
                        <a:rPr lang="en-US" sz="1600" dirty="0">
                          <a:effectLst/>
                        </a:rPr>
                        <a:t>QBT2430-BK</a:t>
                      </a:r>
                      <a:endParaRPr lang="en-US" sz="1600" dirty="0">
                        <a:solidFill>
                          <a:srgbClr val="5F5F5F"/>
                        </a:solidFill>
                        <a:effectLst/>
                        <a:latin typeface="Lucida Sans"/>
                        <a:ea typeface="Times New Roman"/>
                        <a:cs typeface="Times New Roman"/>
                      </a:endParaRPr>
                    </a:p>
                  </a:txBody>
                  <a:tcPr marL="68580" marR="68580" marT="0" marB="0" anchor="ctr"/>
                </a:tc>
                <a:tc>
                  <a:txBody>
                    <a:bodyPr/>
                    <a:lstStyle/>
                    <a:p>
                      <a:pPr marL="0" marR="0">
                        <a:spcBef>
                          <a:spcPts val="0"/>
                        </a:spcBef>
                        <a:spcAft>
                          <a:spcPts val="0"/>
                        </a:spcAft>
                      </a:pPr>
                      <a:r>
                        <a:rPr lang="en-US" sz="1600" dirty="0">
                          <a:effectLst/>
                        </a:rPr>
                        <a:t>QUICKSCAN QBT2430, SCR+BASE BT BLK</a:t>
                      </a:r>
                      <a:endParaRPr lang="en-US" sz="1600" dirty="0">
                        <a:solidFill>
                          <a:srgbClr val="5F5F5F"/>
                        </a:solidFill>
                        <a:effectLst/>
                        <a:latin typeface="Lucida Sans"/>
                        <a:ea typeface="Times New Roman"/>
                        <a:cs typeface="Times New Roman"/>
                      </a:endParaRPr>
                    </a:p>
                  </a:txBody>
                  <a:tcPr marL="68580" marR="68580" marT="0" marB="0" anchor="ctr"/>
                </a:tc>
              </a:tr>
              <a:tr h="370840">
                <a:tc>
                  <a:txBody>
                    <a:bodyPr/>
                    <a:lstStyle/>
                    <a:p>
                      <a:pPr marL="0" marR="0">
                        <a:spcBef>
                          <a:spcPts val="0"/>
                        </a:spcBef>
                        <a:spcAft>
                          <a:spcPts val="0"/>
                        </a:spcAft>
                      </a:pPr>
                      <a:r>
                        <a:rPr lang="en-US" sz="1600">
                          <a:effectLst/>
                        </a:rPr>
                        <a:t>QBT2430-WH</a:t>
                      </a:r>
                      <a:endParaRPr lang="en-US" sz="1600">
                        <a:solidFill>
                          <a:srgbClr val="5F5F5F"/>
                        </a:solidFill>
                        <a:effectLst/>
                        <a:latin typeface="Lucida Sans"/>
                        <a:ea typeface="Times New Roman"/>
                        <a:cs typeface="Times New Roman"/>
                      </a:endParaRPr>
                    </a:p>
                  </a:txBody>
                  <a:tcPr marL="68580" marR="68580" marT="0" marB="0" anchor="ctr"/>
                </a:tc>
                <a:tc>
                  <a:txBody>
                    <a:bodyPr/>
                    <a:lstStyle/>
                    <a:p>
                      <a:pPr marL="0" marR="0">
                        <a:spcBef>
                          <a:spcPts val="0"/>
                        </a:spcBef>
                        <a:spcAft>
                          <a:spcPts val="0"/>
                        </a:spcAft>
                      </a:pPr>
                      <a:r>
                        <a:rPr lang="en-US" sz="1600" dirty="0">
                          <a:effectLst/>
                        </a:rPr>
                        <a:t>QUICKSCAN QBT2430, SCR+BASE BT WHT</a:t>
                      </a:r>
                      <a:endParaRPr lang="en-US" sz="1600" dirty="0">
                        <a:solidFill>
                          <a:srgbClr val="5F5F5F"/>
                        </a:solidFill>
                        <a:effectLst/>
                        <a:latin typeface="Lucida Sans"/>
                        <a:ea typeface="Times New Roman"/>
                        <a:cs typeface="Times New Roman"/>
                      </a:endParaRPr>
                    </a:p>
                  </a:txBody>
                  <a:tcPr marL="68580" marR="68580" marT="0" marB="0" anchor="ctr"/>
                </a:tc>
              </a:tr>
              <a:tr h="370840">
                <a:tc>
                  <a:txBody>
                    <a:bodyPr/>
                    <a:lstStyle/>
                    <a:p>
                      <a:pPr marL="0" marR="0">
                        <a:spcBef>
                          <a:spcPts val="0"/>
                        </a:spcBef>
                        <a:spcAft>
                          <a:spcPts val="0"/>
                        </a:spcAft>
                      </a:pPr>
                      <a:r>
                        <a:rPr lang="en-US" sz="1600">
                          <a:effectLst/>
                        </a:rPr>
                        <a:t>QBT2430-BK-BTK1</a:t>
                      </a:r>
                      <a:endParaRPr lang="en-US" sz="1600">
                        <a:solidFill>
                          <a:srgbClr val="5F5F5F"/>
                        </a:solidFill>
                        <a:effectLst/>
                        <a:latin typeface="Lucida Sans"/>
                        <a:ea typeface="Times New Roman"/>
                        <a:cs typeface="Times New Roman"/>
                      </a:endParaRPr>
                    </a:p>
                  </a:txBody>
                  <a:tcPr marL="68580" marR="68580" marT="0" marB="0" anchor="ctr"/>
                </a:tc>
                <a:tc>
                  <a:txBody>
                    <a:bodyPr/>
                    <a:lstStyle/>
                    <a:p>
                      <a:pPr marL="0" marR="0">
                        <a:spcBef>
                          <a:spcPts val="0"/>
                        </a:spcBef>
                        <a:spcAft>
                          <a:spcPts val="0"/>
                        </a:spcAft>
                      </a:pPr>
                      <a:r>
                        <a:rPr lang="en-US" sz="1600" dirty="0">
                          <a:effectLst/>
                        </a:rPr>
                        <a:t>QUICKSCAN QBT2430, 2D USB KIT BT BLK</a:t>
                      </a:r>
                      <a:endParaRPr lang="en-US" sz="1600" dirty="0">
                        <a:solidFill>
                          <a:srgbClr val="5F5F5F"/>
                        </a:solidFill>
                        <a:effectLst/>
                        <a:latin typeface="Lucida Sans"/>
                        <a:ea typeface="Times New Roman"/>
                        <a:cs typeface="Times New Roman"/>
                      </a:endParaRPr>
                    </a:p>
                  </a:txBody>
                  <a:tcPr marL="68580" marR="68580" marT="0" marB="0" anchor="ctr"/>
                </a:tc>
              </a:tr>
              <a:tr h="370840">
                <a:tc>
                  <a:txBody>
                    <a:bodyPr/>
                    <a:lstStyle/>
                    <a:p>
                      <a:pPr marL="0" marR="0">
                        <a:spcBef>
                          <a:spcPts val="0"/>
                        </a:spcBef>
                        <a:spcAft>
                          <a:spcPts val="0"/>
                        </a:spcAft>
                      </a:pPr>
                      <a:r>
                        <a:rPr lang="en-US" sz="1600">
                          <a:effectLst/>
                        </a:rPr>
                        <a:t>QBT2430-BK-BTK2</a:t>
                      </a:r>
                      <a:endParaRPr lang="en-US" sz="1600">
                        <a:solidFill>
                          <a:srgbClr val="5F5F5F"/>
                        </a:solidFill>
                        <a:effectLst/>
                        <a:latin typeface="Lucida Sans"/>
                        <a:ea typeface="Times New Roman"/>
                        <a:cs typeface="Times New Roman"/>
                      </a:endParaRPr>
                    </a:p>
                  </a:txBody>
                  <a:tcPr marL="68580" marR="68580" marT="0" marB="0" anchor="ctr"/>
                </a:tc>
                <a:tc>
                  <a:txBody>
                    <a:bodyPr/>
                    <a:lstStyle/>
                    <a:p>
                      <a:pPr marL="0" marR="0">
                        <a:spcBef>
                          <a:spcPts val="0"/>
                        </a:spcBef>
                        <a:spcAft>
                          <a:spcPts val="0"/>
                        </a:spcAft>
                      </a:pPr>
                      <a:r>
                        <a:rPr lang="en-US" sz="1600" dirty="0">
                          <a:effectLst/>
                        </a:rPr>
                        <a:t>QUICKSCAN QBT2430, 2D RS-232 KIT BT BLK</a:t>
                      </a:r>
                      <a:endParaRPr lang="en-US" sz="1600" dirty="0">
                        <a:solidFill>
                          <a:srgbClr val="5F5F5F"/>
                        </a:solidFill>
                        <a:effectLst/>
                        <a:latin typeface="Lucida Sans"/>
                        <a:ea typeface="Times New Roman"/>
                        <a:cs typeface="Times New Roman"/>
                      </a:endParaRPr>
                    </a:p>
                  </a:txBody>
                  <a:tcPr marL="68580" marR="68580" marT="0" marB="0" anchor="ctr"/>
                </a:tc>
              </a:tr>
              <a:tr h="370840">
                <a:tc>
                  <a:txBody>
                    <a:bodyPr/>
                    <a:lstStyle/>
                    <a:p>
                      <a:pPr marL="0" marR="0">
                        <a:spcBef>
                          <a:spcPts val="0"/>
                        </a:spcBef>
                        <a:spcAft>
                          <a:spcPts val="0"/>
                        </a:spcAft>
                      </a:pPr>
                      <a:r>
                        <a:rPr lang="en-US" sz="1600">
                          <a:effectLst/>
                        </a:rPr>
                        <a:t>QBT2400-BK-BTK+</a:t>
                      </a:r>
                      <a:endParaRPr lang="en-US" sz="1600">
                        <a:solidFill>
                          <a:srgbClr val="5F5F5F"/>
                        </a:solidFill>
                        <a:effectLst/>
                        <a:latin typeface="Lucida Sans"/>
                        <a:ea typeface="Times New Roman"/>
                        <a:cs typeface="Times New Roman"/>
                      </a:endParaRPr>
                    </a:p>
                  </a:txBody>
                  <a:tcPr marL="68580" marR="68580" marT="0" marB="0" anchor="ctr"/>
                </a:tc>
                <a:tc>
                  <a:txBody>
                    <a:bodyPr/>
                    <a:lstStyle/>
                    <a:p>
                      <a:pPr marL="0" marR="0">
                        <a:spcBef>
                          <a:spcPts val="0"/>
                        </a:spcBef>
                        <a:spcAft>
                          <a:spcPts val="0"/>
                        </a:spcAft>
                      </a:pPr>
                      <a:r>
                        <a:rPr lang="en-US" sz="1600" dirty="0" smtClean="0">
                          <a:effectLst/>
                        </a:rPr>
                        <a:t>QUICKSCAN </a:t>
                      </a:r>
                      <a:r>
                        <a:rPr lang="en-US" sz="1600" dirty="0">
                          <a:effectLst/>
                        </a:rPr>
                        <a:t>QBT2400, SCR ONLY + MICRO USB BLK</a:t>
                      </a:r>
                      <a:endParaRPr lang="en-US" sz="1600" dirty="0">
                        <a:solidFill>
                          <a:srgbClr val="5F5F5F"/>
                        </a:solidFill>
                        <a:effectLst/>
                        <a:latin typeface="Lucida Sans"/>
                        <a:ea typeface="Times New Roman"/>
                        <a:cs typeface="Times New Roman"/>
                      </a:endParaRPr>
                    </a:p>
                  </a:txBody>
                  <a:tcPr marL="68580" marR="68580" marT="0" marB="0" anchor="ctr"/>
                </a:tc>
              </a:tr>
              <a:tr h="370840">
                <a:tc>
                  <a:txBody>
                    <a:bodyPr/>
                    <a:lstStyle/>
                    <a:p>
                      <a:pPr marL="0" marR="0">
                        <a:spcBef>
                          <a:spcPts val="0"/>
                        </a:spcBef>
                        <a:spcAft>
                          <a:spcPts val="0"/>
                        </a:spcAft>
                      </a:pPr>
                      <a:r>
                        <a:rPr lang="en-US" sz="1600" dirty="0">
                          <a:effectLst/>
                        </a:rPr>
                        <a:t>QBT2400-WH-BTK+</a:t>
                      </a:r>
                      <a:endParaRPr lang="en-US" sz="1600" dirty="0">
                        <a:solidFill>
                          <a:srgbClr val="5F5F5F"/>
                        </a:solidFill>
                        <a:effectLst/>
                        <a:latin typeface="Lucida Sans"/>
                        <a:ea typeface="Times New Roman"/>
                        <a:cs typeface="Times New Roman"/>
                      </a:endParaRPr>
                    </a:p>
                  </a:txBody>
                  <a:tcPr marL="68580" marR="68580" marT="0" marB="0" anchor="ctr"/>
                </a:tc>
                <a:tc>
                  <a:txBody>
                    <a:bodyPr/>
                    <a:lstStyle/>
                    <a:p>
                      <a:pPr marL="0" marR="0">
                        <a:spcBef>
                          <a:spcPts val="0"/>
                        </a:spcBef>
                        <a:spcAft>
                          <a:spcPts val="0"/>
                        </a:spcAft>
                      </a:pPr>
                      <a:r>
                        <a:rPr lang="en-US" sz="1600" dirty="0" smtClean="0">
                          <a:effectLst/>
                        </a:rPr>
                        <a:t>QUICKSCAN </a:t>
                      </a:r>
                      <a:r>
                        <a:rPr lang="en-US" sz="1600" dirty="0">
                          <a:effectLst/>
                        </a:rPr>
                        <a:t>QBT2400, SCR ONLY + MICRO USB WHT</a:t>
                      </a:r>
                      <a:endParaRPr lang="en-US" sz="1600" dirty="0">
                        <a:solidFill>
                          <a:srgbClr val="5F5F5F"/>
                        </a:solidFill>
                        <a:effectLst/>
                        <a:latin typeface="Lucida Sans"/>
                        <a:ea typeface="Times New Roman"/>
                        <a:cs typeface="Times New Roman"/>
                      </a:endParaRPr>
                    </a:p>
                  </a:txBody>
                  <a:tcPr marL="68580" marR="68580" marT="0" marB="0" anchor="ctr"/>
                </a:tc>
              </a:tr>
            </a:tbl>
          </a:graphicData>
        </a:graphic>
      </p:graphicFrame>
      <p:sp>
        <p:nvSpPr>
          <p:cNvPr id="3" name="Slide Number Placeholder 2"/>
          <p:cNvSpPr>
            <a:spLocks noGrp="1"/>
          </p:cNvSpPr>
          <p:nvPr>
            <p:ph type="sldNum" sz="quarter" idx="12"/>
          </p:nvPr>
        </p:nvSpPr>
        <p:spPr/>
        <p:txBody>
          <a:bodyPr/>
          <a:lstStyle/>
          <a:p>
            <a:fld id="{72C2BF82-A7EA-419E-A6D8-59190EA55268}" type="slidenum">
              <a:rPr lang="en-US" smtClean="0"/>
              <a:t>17</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84" y="4954058"/>
            <a:ext cx="1371429" cy="1304762"/>
          </a:xfrm>
          <a:prstGeom prst="rect">
            <a:avLst/>
          </a:prstGeom>
        </p:spPr>
      </p:pic>
    </p:spTree>
    <p:extLst>
      <p:ext uri="{BB962C8B-B14F-4D97-AF65-F5344CB8AC3E}">
        <p14:creationId xmlns:p14="http://schemas.microsoft.com/office/powerpoint/2010/main" val="3673608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QBT2400/QM2400 </a:t>
            </a:r>
            <a:r>
              <a:rPr lang="en-US" dirty="0" smtClean="0"/>
              <a:t>Accessories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71804560"/>
              </p:ext>
            </p:extLst>
          </p:nvPr>
        </p:nvGraphicFramePr>
        <p:xfrm>
          <a:off x="1092200" y="1600200"/>
          <a:ext cx="7426326" cy="2595880"/>
        </p:xfrm>
        <a:graphic>
          <a:graphicData uri="http://schemas.openxmlformats.org/drawingml/2006/table">
            <a:tbl>
              <a:tblPr firstRow="1" bandRow="1">
                <a:tableStyleId>{00A15C55-8517-42AA-B614-E9B94910E393}</a:tableStyleId>
              </a:tblPr>
              <a:tblGrid>
                <a:gridCol w="2108200"/>
                <a:gridCol w="5318126"/>
              </a:tblGrid>
              <a:tr h="370840">
                <a:tc>
                  <a:txBody>
                    <a:bodyPr/>
                    <a:lstStyle/>
                    <a:p>
                      <a:pPr marL="0" marR="0">
                        <a:spcBef>
                          <a:spcPts val="0"/>
                        </a:spcBef>
                        <a:spcAft>
                          <a:spcPts val="0"/>
                        </a:spcAft>
                      </a:pPr>
                      <a:r>
                        <a:rPr lang="en-US" sz="1600" b="1" cap="none" dirty="0" smtClean="0">
                          <a:solidFill>
                            <a:schemeClr val="lt1"/>
                          </a:solidFill>
                          <a:effectLst/>
                          <a:latin typeface="+mn-lt"/>
                          <a:ea typeface="+mn-ea"/>
                          <a:cs typeface="+mn-cs"/>
                        </a:rPr>
                        <a:t>Part</a:t>
                      </a:r>
                      <a:r>
                        <a:rPr lang="en-US" sz="1600" b="1" cap="none" baseline="0" dirty="0" smtClean="0">
                          <a:solidFill>
                            <a:schemeClr val="lt1"/>
                          </a:solidFill>
                          <a:effectLst/>
                          <a:latin typeface="+mn-lt"/>
                          <a:ea typeface="+mn-ea"/>
                          <a:cs typeface="+mn-cs"/>
                        </a:rPr>
                        <a:t> Number</a:t>
                      </a:r>
                      <a:endParaRPr lang="en-US" sz="1600" b="1" cap="none" dirty="0">
                        <a:solidFill>
                          <a:srgbClr val="FFFFFF"/>
                        </a:solidFill>
                        <a:effectLst/>
                        <a:latin typeface="Lucida Sans"/>
                        <a:ea typeface="Times New Roman"/>
                        <a:cs typeface="Times New Roman"/>
                      </a:endParaRPr>
                    </a:p>
                  </a:txBody>
                  <a:tcPr marL="68580" marR="68580" marT="0" marB="0" anchor="ctr"/>
                </a:tc>
                <a:tc>
                  <a:txBody>
                    <a:bodyPr/>
                    <a:lstStyle/>
                    <a:p>
                      <a:pPr marL="0" marR="0">
                        <a:spcBef>
                          <a:spcPts val="0"/>
                        </a:spcBef>
                        <a:spcAft>
                          <a:spcPts val="0"/>
                        </a:spcAft>
                      </a:pPr>
                      <a:r>
                        <a:rPr lang="en-US" sz="1600" cap="none" dirty="0" smtClean="0">
                          <a:effectLst/>
                        </a:rPr>
                        <a:t>Description</a:t>
                      </a:r>
                      <a:endParaRPr lang="en-US" sz="1600" b="1" cap="none" dirty="0">
                        <a:solidFill>
                          <a:srgbClr val="FFFFFF"/>
                        </a:solidFill>
                        <a:effectLst/>
                        <a:latin typeface="Lucida Sans"/>
                        <a:ea typeface="Times New Roman"/>
                        <a:cs typeface="Times New Roman"/>
                      </a:endParaRPr>
                    </a:p>
                  </a:txBody>
                  <a:tcPr marL="68580" marR="68580" marT="0" marB="0" anchor="ctr"/>
                </a:tc>
              </a:tr>
              <a:tr h="370840">
                <a:tc>
                  <a:txBody>
                    <a:bodyPr/>
                    <a:lstStyle/>
                    <a:p>
                      <a:pPr marL="0" marR="0" algn="l">
                        <a:spcBef>
                          <a:spcPts val="0"/>
                        </a:spcBef>
                        <a:spcAft>
                          <a:spcPts val="0"/>
                        </a:spcAft>
                      </a:pPr>
                      <a:r>
                        <a:rPr lang="en-US" sz="1600" dirty="0">
                          <a:solidFill>
                            <a:schemeClr val="tx1"/>
                          </a:solidFill>
                          <a:effectLst/>
                          <a:latin typeface="+mn-lt"/>
                          <a:ea typeface="Times New Roman"/>
                          <a:cs typeface="Times New Roman"/>
                        </a:rPr>
                        <a:t>BC2030-BK-BT              </a:t>
                      </a:r>
                    </a:p>
                  </a:txBody>
                  <a:tcPr marL="68580" marR="68580" marT="0" marB="0" anchor="ctr"/>
                </a:tc>
                <a:tc>
                  <a:txBody>
                    <a:bodyPr/>
                    <a:lstStyle/>
                    <a:p>
                      <a:pPr marL="0" marR="0" algn="l">
                        <a:spcBef>
                          <a:spcPts val="0"/>
                        </a:spcBef>
                        <a:spcAft>
                          <a:spcPts val="0"/>
                        </a:spcAft>
                      </a:pPr>
                      <a:r>
                        <a:rPr lang="en-US" sz="1600">
                          <a:solidFill>
                            <a:schemeClr val="tx1"/>
                          </a:solidFill>
                          <a:effectLst/>
                          <a:latin typeface="+mn-lt"/>
                          <a:ea typeface="Times New Roman"/>
                          <a:cs typeface="Times New Roman"/>
                        </a:rPr>
                        <a:t>BC2030-BASE/CHARGER M INT, BLK, BT</a:t>
                      </a:r>
                    </a:p>
                  </a:txBody>
                  <a:tcPr marL="68580" marR="68580" marT="0" marB="0" anchor="ctr"/>
                </a:tc>
              </a:tr>
              <a:tr h="370840">
                <a:tc>
                  <a:txBody>
                    <a:bodyPr/>
                    <a:lstStyle/>
                    <a:p>
                      <a:pPr marL="0" marR="0" algn="l">
                        <a:spcBef>
                          <a:spcPts val="0"/>
                        </a:spcBef>
                        <a:spcAft>
                          <a:spcPts val="0"/>
                        </a:spcAft>
                      </a:pPr>
                      <a:r>
                        <a:rPr lang="en-US" sz="1600" dirty="0">
                          <a:solidFill>
                            <a:schemeClr val="tx1"/>
                          </a:solidFill>
                          <a:effectLst/>
                          <a:latin typeface="+mn-lt"/>
                          <a:ea typeface="Times New Roman"/>
                          <a:cs typeface="Times New Roman"/>
                        </a:rPr>
                        <a:t>BC2030-WH-BT            </a:t>
                      </a:r>
                    </a:p>
                  </a:txBody>
                  <a:tcPr marL="68580" marR="68580" marT="0" marB="0" anchor="ctr"/>
                </a:tc>
                <a:tc>
                  <a:txBody>
                    <a:bodyPr/>
                    <a:lstStyle/>
                    <a:p>
                      <a:pPr marL="0" marR="0" algn="l">
                        <a:spcBef>
                          <a:spcPts val="0"/>
                        </a:spcBef>
                        <a:spcAft>
                          <a:spcPts val="0"/>
                        </a:spcAft>
                      </a:pPr>
                      <a:r>
                        <a:rPr lang="en-US" sz="1600">
                          <a:solidFill>
                            <a:schemeClr val="tx1"/>
                          </a:solidFill>
                          <a:effectLst/>
                          <a:latin typeface="+mn-lt"/>
                          <a:ea typeface="Times New Roman"/>
                          <a:cs typeface="Times New Roman"/>
                        </a:rPr>
                        <a:t>BC2030-BASE/CHARGER M INT, WHT, BT</a:t>
                      </a:r>
                    </a:p>
                  </a:txBody>
                  <a:tcPr marL="68580" marR="68580" marT="0" marB="0" anchor="ctr"/>
                </a:tc>
              </a:tr>
              <a:tr h="370840">
                <a:tc>
                  <a:txBody>
                    <a:bodyPr/>
                    <a:lstStyle/>
                    <a:p>
                      <a:pPr marL="0" marR="0" algn="l">
                        <a:spcBef>
                          <a:spcPts val="0"/>
                        </a:spcBef>
                        <a:spcAft>
                          <a:spcPts val="0"/>
                        </a:spcAft>
                      </a:pPr>
                      <a:r>
                        <a:rPr lang="en-US" sz="1600" dirty="0">
                          <a:solidFill>
                            <a:schemeClr val="tx1"/>
                          </a:solidFill>
                          <a:effectLst/>
                          <a:latin typeface="+mn-lt"/>
                          <a:ea typeface="Times New Roman"/>
                          <a:cs typeface="Times New Roman"/>
                        </a:rPr>
                        <a:t>BC2030-BK-433            </a:t>
                      </a:r>
                    </a:p>
                  </a:txBody>
                  <a:tcPr marL="68580" marR="68580" marT="0" marB="0" anchor="ctr"/>
                </a:tc>
                <a:tc>
                  <a:txBody>
                    <a:bodyPr/>
                    <a:lstStyle/>
                    <a:p>
                      <a:pPr marL="0" marR="0" algn="l">
                        <a:spcBef>
                          <a:spcPts val="0"/>
                        </a:spcBef>
                        <a:spcAft>
                          <a:spcPts val="0"/>
                        </a:spcAft>
                      </a:pPr>
                      <a:r>
                        <a:rPr lang="en-US" sz="1600">
                          <a:solidFill>
                            <a:schemeClr val="tx1"/>
                          </a:solidFill>
                          <a:effectLst/>
                          <a:latin typeface="+mn-lt"/>
                          <a:ea typeface="Times New Roman"/>
                          <a:cs typeface="Times New Roman"/>
                        </a:rPr>
                        <a:t>BC2030-BASE/CHARGER M INT, BLK, 433</a:t>
                      </a:r>
                    </a:p>
                  </a:txBody>
                  <a:tcPr marL="68580" marR="68580" marT="0" marB="0" anchor="ctr"/>
                </a:tc>
              </a:tr>
              <a:tr h="370840">
                <a:tc>
                  <a:txBody>
                    <a:bodyPr/>
                    <a:lstStyle/>
                    <a:p>
                      <a:pPr marL="0" marR="0" algn="l">
                        <a:spcBef>
                          <a:spcPts val="0"/>
                        </a:spcBef>
                        <a:spcAft>
                          <a:spcPts val="0"/>
                        </a:spcAft>
                      </a:pPr>
                      <a:r>
                        <a:rPr lang="en-US" sz="1600" dirty="0">
                          <a:solidFill>
                            <a:schemeClr val="tx1"/>
                          </a:solidFill>
                          <a:effectLst/>
                          <a:latin typeface="+mn-lt"/>
                          <a:ea typeface="Times New Roman"/>
                          <a:cs typeface="Times New Roman"/>
                        </a:rPr>
                        <a:t>BC2030-WH-433           </a:t>
                      </a:r>
                    </a:p>
                  </a:txBody>
                  <a:tcPr marL="68580" marR="68580" marT="0" marB="0" anchor="ctr"/>
                </a:tc>
                <a:tc>
                  <a:txBody>
                    <a:bodyPr/>
                    <a:lstStyle/>
                    <a:p>
                      <a:pPr marL="0" marR="0" algn="l">
                        <a:spcBef>
                          <a:spcPts val="0"/>
                        </a:spcBef>
                        <a:spcAft>
                          <a:spcPts val="0"/>
                        </a:spcAft>
                      </a:pPr>
                      <a:r>
                        <a:rPr lang="en-US" sz="1600">
                          <a:solidFill>
                            <a:schemeClr val="tx1"/>
                          </a:solidFill>
                          <a:effectLst/>
                          <a:latin typeface="+mn-lt"/>
                          <a:ea typeface="Times New Roman"/>
                          <a:cs typeface="Times New Roman"/>
                        </a:rPr>
                        <a:t>BC2030-BASE/CHARGER M INT, WHT, 433</a:t>
                      </a:r>
                    </a:p>
                  </a:txBody>
                  <a:tcPr marL="68580" marR="68580" marT="0" marB="0" anchor="ctr"/>
                </a:tc>
              </a:tr>
              <a:tr h="370840">
                <a:tc>
                  <a:txBody>
                    <a:bodyPr/>
                    <a:lstStyle/>
                    <a:p>
                      <a:pPr marL="0" marR="0" algn="l">
                        <a:spcBef>
                          <a:spcPts val="0"/>
                        </a:spcBef>
                        <a:spcAft>
                          <a:spcPts val="0"/>
                        </a:spcAft>
                      </a:pPr>
                      <a:r>
                        <a:rPr lang="en-US" sz="1600" dirty="0">
                          <a:solidFill>
                            <a:schemeClr val="tx1"/>
                          </a:solidFill>
                          <a:effectLst/>
                          <a:latin typeface="+mn-lt"/>
                          <a:ea typeface="Times New Roman"/>
                          <a:cs typeface="Times New Roman"/>
                        </a:rPr>
                        <a:t>RBP-QMBT2X-BK</a:t>
                      </a:r>
                    </a:p>
                  </a:txBody>
                  <a:tcPr marL="68580" marR="68580" marT="0" marB="0" anchor="ctr"/>
                </a:tc>
                <a:tc>
                  <a:txBody>
                    <a:bodyPr/>
                    <a:lstStyle/>
                    <a:p>
                      <a:pPr marL="0" marR="0" algn="l">
                        <a:spcBef>
                          <a:spcPts val="0"/>
                        </a:spcBef>
                        <a:spcAft>
                          <a:spcPts val="0"/>
                        </a:spcAft>
                      </a:pPr>
                      <a:r>
                        <a:rPr lang="en-US" sz="1600">
                          <a:solidFill>
                            <a:schemeClr val="tx1"/>
                          </a:solidFill>
                          <a:effectLst/>
                          <a:latin typeface="+mn-lt"/>
                          <a:ea typeface="Times New Roman"/>
                          <a:cs typeface="Times New Roman"/>
                        </a:rPr>
                        <a:t>RBP-2X00 REMOVABLE BATTERY PACK BLACK </a:t>
                      </a:r>
                    </a:p>
                  </a:txBody>
                  <a:tcPr marL="68580" marR="68580" marT="0" marB="0" anchor="ctr"/>
                </a:tc>
              </a:tr>
              <a:tr h="370840">
                <a:tc>
                  <a:txBody>
                    <a:bodyPr/>
                    <a:lstStyle/>
                    <a:p>
                      <a:pPr marL="0" marR="0" algn="l">
                        <a:spcBef>
                          <a:spcPts val="0"/>
                        </a:spcBef>
                        <a:spcAft>
                          <a:spcPts val="0"/>
                        </a:spcAft>
                      </a:pPr>
                      <a:r>
                        <a:rPr lang="en-US" sz="1600" dirty="0">
                          <a:solidFill>
                            <a:schemeClr val="tx1"/>
                          </a:solidFill>
                          <a:effectLst/>
                          <a:latin typeface="+mn-lt"/>
                          <a:ea typeface="Times New Roman"/>
                          <a:cs typeface="Times New Roman"/>
                        </a:rPr>
                        <a:t>RBP-QMBT2X-WH    </a:t>
                      </a:r>
                    </a:p>
                  </a:txBody>
                  <a:tcPr marL="68580" marR="68580" marT="0" marB="0" anchor="ctr"/>
                </a:tc>
                <a:tc>
                  <a:txBody>
                    <a:bodyPr/>
                    <a:lstStyle/>
                    <a:p>
                      <a:pPr marL="0" marR="0" algn="l">
                        <a:spcBef>
                          <a:spcPts val="0"/>
                        </a:spcBef>
                        <a:spcAft>
                          <a:spcPts val="0"/>
                        </a:spcAft>
                      </a:pPr>
                      <a:r>
                        <a:rPr lang="en-US" sz="1600" dirty="0">
                          <a:solidFill>
                            <a:schemeClr val="tx1"/>
                          </a:solidFill>
                          <a:effectLst/>
                          <a:latin typeface="+mn-lt"/>
                          <a:ea typeface="Times New Roman"/>
                          <a:cs typeface="Times New Roman"/>
                        </a:rPr>
                        <a:t>RBP-2X00 REMOVABLE BATTERY PACK WHITE</a:t>
                      </a:r>
                    </a:p>
                  </a:txBody>
                  <a:tcPr marL="68580" marR="68580" marT="0" marB="0" anchor="ctr"/>
                </a:tc>
              </a:tr>
            </a:tbl>
          </a:graphicData>
        </a:graphic>
      </p:graphicFrame>
      <p:sp>
        <p:nvSpPr>
          <p:cNvPr id="4" name="Slide Number Placeholder 3"/>
          <p:cNvSpPr>
            <a:spLocks noGrp="1"/>
          </p:cNvSpPr>
          <p:nvPr>
            <p:ph type="sldNum" sz="quarter" idx="12"/>
          </p:nvPr>
        </p:nvSpPr>
        <p:spPr/>
        <p:txBody>
          <a:bodyPr/>
          <a:lstStyle/>
          <a:p>
            <a:fld id="{72C2BF82-A7EA-419E-A6D8-59190EA55268}" type="slidenum">
              <a:rPr lang="en-US" smtClean="0"/>
              <a:t>18</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8292" y="4478204"/>
            <a:ext cx="3810162" cy="177848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204" y="4327800"/>
            <a:ext cx="1711088" cy="2079296"/>
          </a:xfrm>
          <a:prstGeom prst="rect">
            <a:avLst/>
          </a:prstGeom>
        </p:spPr>
      </p:pic>
    </p:spTree>
    <p:extLst>
      <p:ext uri="{BB962C8B-B14F-4D97-AF65-F5344CB8AC3E}">
        <p14:creationId xmlns:p14="http://schemas.microsoft.com/office/powerpoint/2010/main" val="1614843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EASEOFCARE Support Programs</a:t>
            </a:r>
          </a:p>
        </p:txBody>
      </p:sp>
      <p:sp>
        <p:nvSpPr>
          <p:cNvPr id="4" name="Slide Number Placeholder 3"/>
          <p:cNvSpPr>
            <a:spLocks noGrp="1"/>
          </p:cNvSpPr>
          <p:nvPr>
            <p:ph type="sldNum" sz="quarter" idx="12"/>
          </p:nvPr>
        </p:nvSpPr>
        <p:spPr/>
        <p:txBody>
          <a:bodyPr/>
          <a:lstStyle/>
          <a:p>
            <a:fld id="{72C2BF82-A7EA-419E-A6D8-59190EA55268}" type="slidenum">
              <a:rPr lang="en-US" smtClean="0"/>
              <a:t>19</a:t>
            </a:fld>
            <a:endParaRPr lang="en-US" dirty="0"/>
          </a:p>
        </p:txBody>
      </p:sp>
    </p:spTree>
    <p:extLst>
      <p:ext uri="{BB962C8B-B14F-4D97-AF65-F5344CB8AC3E}">
        <p14:creationId xmlns:p14="http://schemas.microsoft.com/office/powerpoint/2010/main" val="3758607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QuickScan 2400 Series: 2D Cordless </a:t>
            </a:r>
            <a:endParaRPr lang="en-US" dirty="0"/>
          </a:p>
        </p:txBody>
      </p:sp>
      <p:sp>
        <p:nvSpPr>
          <p:cNvPr id="6" name="Content Placeholder 5"/>
          <p:cNvSpPr>
            <a:spLocks noGrp="1"/>
          </p:cNvSpPr>
          <p:nvPr>
            <p:ph sz="half" idx="2"/>
          </p:nvPr>
        </p:nvSpPr>
        <p:spPr/>
        <p:txBody>
          <a:bodyPr/>
          <a:lstStyle/>
          <a:p>
            <a:pPr marL="0" indent="0">
              <a:buNone/>
            </a:pPr>
            <a:r>
              <a:rPr lang="en-US" dirty="0" smtClean="0"/>
              <a:t>Value Proposition</a:t>
            </a:r>
            <a:endParaRPr lang="en-US" dirty="0"/>
          </a:p>
          <a:p>
            <a:r>
              <a:rPr lang="en-US" dirty="0"/>
              <a:t>Price </a:t>
            </a:r>
            <a:r>
              <a:rPr lang="en-US" dirty="0" smtClean="0"/>
              <a:t>Leader </a:t>
            </a:r>
            <a:endParaRPr lang="en-US" dirty="0"/>
          </a:p>
          <a:p>
            <a:r>
              <a:rPr lang="en-US" dirty="0" smtClean="0"/>
              <a:t>Provide Customers an affordable migration solution to move from </a:t>
            </a:r>
            <a:br>
              <a:rPr lang="en-US" dirty="0" smtClean="0"/>
            </a:br>
            <a:r>
              <a:rPr lang="en-US" dirty="0" smtClean="0"/>
              <a:t>1D </a:t>
            </a:r>
            <a:r>
              <a:rPr lang="en-US" dirty="0"/>
              <a:t>Corded/Cordless to 2D Cordless</a:t>
            </a:r>
          </a:p>
          <a:p>
            <a:endParaRPr lang="en-US" dirty="0"/>
          </a:p>
          <a:p>
            <a:pPr marL="0" indent="0">
              <a:buNone/>
            </a:pPr>
            <a:r>
              <a:rPr lang="en-US" dirty="0"/>
              <a:t>The Cable </a:t>
            </a:r>
            <a:r>
              <a:rPr lang="en-US" dirty="0" smtClean="0"/>
              <a:t>Replacement Concept </a:t>
            </a:r>
            <a:endParaRPr lang="en-US" dirty="0"/>
          </a:p>
          <a:p>
            <a:r>
              <a:rPr lang="en-US" dirty="0"/>
              <a:t>Innovative and differentiating product positioning</a:t>
            </a:r>
          </a:p>
          <a:p>
            <a:endParaRPr lang="en-US" dirty="0"/>
          </a:p>
          <a:p>
            <a:pPr marL="0" indent="0">
              <a:buNone/>
            </a:pPr>
            <a:r>
              <a:rPr lang="en-US" dirty="0"/>
              <a:t>Winning Value  </a:t>
            </a:r>
          </a:p>
          <a:p>
            <a:r>
              <a:rPr lang="en-US" dirty="0"/>
              <a:t>A </a:t>
            </a:r>
            <a:r>
              <a:rPr lang="en-US" dirty="0" smtClean="0"/>
              <a:t>multi-tasking </a:t>
            </a:r>
            <a:r>
              <a:rPr lang="en-US" dirty="0"/>
              <a:t>product for front end and back store </a:t>
            </a:r>
            <a:r>
              <a:rPr lang="en-US" dirty="0" smtClean="0"/>
              <a:t>operations </a:t>
            </a:r>
          </a:p>
          <a:p>
            <a:r>
              <a:rPr lang="en-US" dirty="0" smtClean="0"/>
              <a:t>POS checkout </a:t>
            </a:r>
            <a:r>
              <a:rPr lang="en-US" dirty="0"/>
              <a:t>+ </a:t>
            </a:r>
            <a:r>
              <a:rPr lang="en-US" dirty="0" smtClean="0"/>
              <a:t>in-store </a:t>
            </a:r>
            <a:r>
              <a:rPr lang="en-US" dirty="0"/>
              <a:t>operations with a single device </a:t>
            </a:r>
          </a:p>
          <a:p>
            <a:endParaRPr lang="en-US" dirty="0"/>
          </a:p>
        </p:txBody>
      </p:sp>
      <p:sp>
        <p:nvSpPr>
          <p:cNvPr id="4" name="Segnaposto numero diapositiva 3"/>
          <p:cNvSpPr>
            <a:spLocks noGrp="1"/>
          </p:cNvSpPr>
          <p:nvPr>
            <p:ph type="sldNum" sz="quarter" idx="12"/>
          </p:nvPr>
        </p:nvSpPr>
        <p:spPr/>
        <p:txBody>
          <a:bodyPr/>
          <a:lstStyle/>
          <a:p>
            <a:fld id="{72C2BF82-A7EA-419E-A6D8-59190EA55268}" type="slidenum">
              <a:rPr lang="en-US" smtClean="0"/>
              <a:t>2</a:t>
            </a:fld>
            <a:endParaRPr lang="en-US" dirty="0"/>
          </a:p>
        </p:txBody>
      </p:sp>
      <p:pic>
        <p:nvPicPr>
          <p:cNvPr id="8" name="Picture Placeholder 7"/>
          <p:cNvPicPr>
            <a:picLocks noGrp="1" noChangeAspect="1"/>
          </p:cNvPicPr>
          <p:nvPr>
            <p:ph type="pic" idx="13"/>
          </p:nvPr>
        </p:nvPicPr>
        <p:blipFill>
          <a:blip r:embed="rId2">
            <a:extLst>
              <a:ext uri="{28A0092B-C50C-407E-A947-70E740481C1C}">
                <a14:useLocalDpi xmlns:a14="http://schemas.microsoft.com/office/drawing/2010/main" val="0"/>
              </a:ext>
            </a:extLst>
          </a:blip>
          <a:srcRect l="10" r="10"/>
          <a:stretch>
            <a:fillRect/>
          </a:stretch>
        </p:blipFill>
        <p:spPr/>
      </p:pic>
    </p:spTree>
    <p:extLst>
      <p:ext uri="{BB962C8B-B14F-4D97-AF65-F5344CB8AC3E}">
        <p14:creationId xmlns:p14="http://schemas.microsoft.com/office/powerpoint/2010/main" val="615497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EASEOFCARE Support Programs</a:t>
            </a:r>
            <a:endParaRPr lang="en-US" dirty="0"/>
          </a:p>
        </p:txBody>
      </p:sp>
      <p:sp>
        <p:nvSpPr>
          <p:cNvPr id="4" name="Slide Number Placeholder 3"/>
          <p:cNvSpPr>
            <a:spLocks noGrp="1"/>
          </p:cNvSpPr>
          <p:nvPr>
            <p:ph type="sldNum" sz="quarter" idx="12"/>
          </p:nvPr>
        </p:nvSpPr>
        <p:spPr/>
        <p:txBody>
          <a:bodyPr/>
          <a:lstStyle/>
          <a:p>
            <a:fld id="{72C2BF82-A7EA-419E-A6D8-59190EA55268}" type="slidenum">
              <a:rPr lang="en-US" smtClean="0"/>
              <a:t>20</a:t>
            </a:fld>
            <a:endParaRPr lang="en-US" dirty="0"/>
          </a:p>
        </p:txBody>
      </p:sp>
      <p:sp>
        <p:nvSpPr>
          <p:cNvPr id="5" name="Rectangle 4"/>
          <p:cNvSpPr/>
          <p:nvPr/>
        </p:nvSpPr>
        <p:spPr>
          <a:xfrm>
            <a:off x="1978351" y="4610457"/>
            <a:ext cx="2170634" cy="9144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Factory Warranty</a:t>
            </a:r>
          </a:p>
          <a:p>
            <a:pPr algn="ctr"/>
            <a:r>
              <a:rPr lang="en-US" sz="1200" dirty="0" smtClean="0"/>
              <a:t>Factory Defects</a:t>
            </a:r>
          </a:p>
          <a:p>
            <a:pPr algn="ctr"/>
            <a:r>
              <a:rPr lang="en-US" sz="1200" dirty="0" smtClean="0"/>
              <a:t>1 to 5 Year Coverage</a:t>
            </a:r>
          </a:p>
          <a:p>
            <a:pPr algn="ctr"/>
            <a:r>
              <a:rPr lang="en-US" sz="1200" dirty="0" smtClean="0"/>
              <a:t>10-Business Day Turnaround</a:t>
            </a:r>
            <a:endParaRPr lang="en-US" sz="1200" dirty="0"/>
          </a:p>
        </p:txBody>
      </p:sp>
      <p:sp>
        <p:nvSpPr>
          <p:cNvPr id="6" name="Rectangle 5"/>
          <p:cNvSpPr/>
          <p:nvPr/>
        </p:nvSpPr>
        <p:spPr>
          <a:xfrm>
            <a:off x="1978352" y="3576415"/>
            <a:ext cx="5255663" cy="91440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EASEOFCARE 5-DAY</a:t>
            </a:r>
          </a:p>
          <a:p>
            <a:pPr algn="ctr"/>
            <a:r>
              <a:rPr lang="en-US" sz="1200" dirty="0" smtClean="0"/>
              <a:t>Normal Wear and Tear</a:t>
            </a:r>
          </a:p>
          <a:p>
            <a:pPr algn="ctr"/>
            <a:r>
              <a:rPr lang="en-US" sz="1200" dirty="0" smtClean="0"/>
              <a:t>3 to 5 Year Programs</a:t>
            </a:r>
          </a:p>
          <a:p>
            <a:pPr algn="ctr"/>
            <a:r>
              <a:rPr lang="en-US" sz="1200" dirty="0" smtClean="0"/>
              <a:t>5-Business Day Turnaround</a:t>
            </a:r>
            <a:endParaRPr lang="en-US" sz="1200" dirty="0"/>
          </a:p>
        </p:txBody>
      </p:sp>
      <p:sp>
        <p:nvSpPr>
          <p:cNvPr id="7" name="Rectangle 6"/>
          <p:cNvSpPr/>
          <p:nvPr/>
        </p:nvSpPr>
        <p:spPr>
          <a:xfrm>
            <a:off x="1978352" y="2533828"/>
            <a:ext cx="5255663" cy="9144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EASEOFCARE 2-DAY COMPREHENSIVE</a:t>
            </a:r>
          </a:p>
          <a:p>
            <a:pPr algn="ctr"/>
            <a:r>
              <a:rPr lang="en-US" sz="1200" dirty="0" smtClean="0"/>
              <a:t>Normal Wear, Tear and Accidental Damage</a:t>
            </a:r>
          </a:p>
          <a:p>
            <a:pPr algn="ctr"/>
            <a:r>
              <a:rPr lang="en-US" sz="1200" dirty="0" smtClean="0"/>
              <a:t>3 to 5 Year Programs</a:t>
            </a:r>
          </a:p>
          <a:p>
            <a:pPr algn="ctr"/>
            <a:r>
              <a:rPr lang="en-US" sz="1200" dirty="0" smtClean="0"/>
              <a:t>2-Business Day Turnaround with Express Shipment</a:t>
            </a:r>
            <a:endParaRPr lang="en-US" sz="1200" dirty="0"/>
          </a:p>
        </p:txBody>
      </p:sp>
      <p:sp>
        <p:nvSpPr>
          <p:cNvPr id="8" name="Rectangle 7"/>
          <p:cNvSpPr/>
          <p:nvPr/>
        </p:nvSpPr>
        <p:spPr>
          <a:xfrm>
            <a:off x="1978352" y="1508333"/>
            <a:ext cx="5255663" cy="9144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EASEOFCARE OVERNIGHT COMPREHENSIVE</a:t>
            </a:r>
          </a:p>
          <a:p>
            <a:pPr algn="ctr"/>
            <a:r>
              <a:rPr lang="en-US" sz="1200" dirty="0" smtClean="0"/>
              <a:t>Normal Wear, Tear and Accidental Damage</a:t>
            </a:r>
          </a:p>
          <a:p>
            <a:pPr algn="ctr"/>
            <a:r>
              <a:rPr lang="en-US" sz="1200" dirty="0" smtClean="0"/>
              <a:t>3 to 5 Year Programs</a:t>
            </a:r>
          </a:p>
          <a:p>
            <a:pPr algn="ctr"/>
            <a:r>
              <a:rPr lang="en-US" sz="1200" dirty="0" smtClean="0"/>
              <a:t>Advance Replacement</a:t>
            </a:r>
            <a:endParaRPr lang="en-US" sz="1200" dirty="0"/>
          </a:p>
        </p:txBody>
      </p:sp>
      <p:cxnSp>
        <p:nvCxnSpPr>
          <p:cNvPr id="10" name="Straight Arrow Connector 9"/>
          <p:cNvCxnSpPr/>
          <p:nvPr/>
        </p:nvCxnSpPr>
        <p:spPr>
          <a:xfrm flipV="1">
            <a:off x="1627975" y="1508335"/>
            <a:ext cx="0" cy="4294261"/>
          </a:xfrm>
          <a:prstGeom prst="straightConnector1">
            <a:avLst/>
          </a:prstGeom>
          <a:ln>
            <a:solidFill>
              <a:srgbClr val="595959"/>
            </a:solidFill>
            <a:tailEnd type="arrow"/>
          </a:ln>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a:off x="1627974" y="5802595"/>
            <a:ext cx="6238435" cy="0"/>
          </a:xfrm>
          <a:prstGeom prst="straightConnector1">
            <a:avLst/>
          </a:prstGeom>
          <a:ln>
            <a:solidFill>
              <a:srgbClr val="595959"/>
            </a:solidFill>
            <a:tailEnd type="arrow"/>
          </a:ln>
        </p:spPr>
        <p:style>
          <a:lnRef idx="3">
            <a:schemeClr val="accent3"/>
          </a:lnRef>
          <a:fillRef idx="0">
            <a:schemeClr val="accent3"/>
          </a:fillRef>
          <a:effectRef idx="2">
            <a:schemeClr val="accent3"/>
          </a:effectRef>
          <a:fontRef idx="minor">
            <a:schemeClr val="tx1"/>
          </a:fontRef>
        </p:style>
      </p:cxnSp>
      <p:cxnSp>
        <p:nvCxnSpPr>
          <p:cNvPr id="14" name="Straight Connector 13"/>
          <p:cNvCxnSpPr/>
          <p:nvPr/>
        </p:nvCxnSpPr>
        <p:spPr>
          <a:xfrm>
            <a:off x="4148986" y="4610457"/>
            <a:ext cx="3085029" cy="0"/>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234014" y="4610457"/>
            <a:ext cx="0" cy="914400"/>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148986" y="5524857"/>
            <a:ext cx="3085029" cy="0"/>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97087" y="2788065"/>
            <a:ext cx="430887" cy="1734796"/>
          </a:xfrm>
          <a:prstGeom prst="rect">
            <a:avLst/>
          </a:prstGeom>
          <a:noFill/>
        </p:spPr>
        <p:txBody>
          <a:bodyPr vert="vert270" wrap="square" rtlCol="0">
            <a:spAutoFit/>
          </a:bodyPr>
          <a:lstStyle/>
          <a:p>
            <a:pPr algn="ctr"/>
            <a:r>
              <a:rPr lang="en-US" sz="1600" b="1" dirty="0" smtClean="0">
                <a:solidFill>
                  <a:srgbClr val="595959"/>
                </a:solidFill>
              </a:rPr>
              <a:t>SERVICE LEVEL</a:t>
            </a:r>
            <a:endParaRPr lang="en-US" sz="1600" b="1" dirty="0">
              <a:solidFill>
                <a:srgbClr val="595959"/>
              </a:solidFill>
            </a:endParaRPr>
          </a:p>
        </p:txBody>
      </p:sp>
      <p:sp>
        <p:nvSpPr>
          <p:cNvPr id="20" name="TextBox 19"/>
          <p:cNvSpPr txBox="1"/>
          <p:nvPr/>
        </p:nvSpPr>
        <p:spPr>
          <a:xfrm>
            <a:off x="3661873" y="5859139"/>
            <a:ext cx="1888617" cy="338554"/>
          </a:xfrm>
          <a:prstGeom prst="rect">
            <a:avLst/>
          </a:prstGeom>
          <a:noFill/>
        </p:spPr>
        <p:txBody>
          <a:bodyPr vert="horz" wrap="square" rtlCol="0">
            <a:spAutoFit/>
          </a:bodyPr>
          <a:lstStyle/>
          <a:p>
            <a:pPr algn="ctr"/>
            <a:r>
              <a:rPr lang="en-US" sz="1600" b="1" dirty="0" smtClean="0">
                <a:solidFill>
                  <a:srgbClr val="595959"/>
                </a:solidFill>
              </a:rPr>
              <a:t>DURATION</a:t>
            </a:r>
            <a:endParaRPr lang="en-US" sz="1600" b="1" dirty="0">
              <a:solidFill>
                <a:srgbClr val="595959"/>
              </a:solidFill>
            </a:endParaRPr>
          </a:p>
        </p:txBody>
      </p:sp>
    </p:spTree>
    <p:extLst>
      <p:ext uri="{BB962C8B-B14F-4D97-AF65-F5344CB8AC3E}">
        <p14:creationId xmlns:p14="http://schemas.microsoft.com/office/powerpoint/2010/main" val="1062251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Thank You!</a:t>
            </a:r>
            <a:endParaRPr lang="it-IT" dirty="0"/>
          </a:p>
        </p:txBody>
      </p:sp>
      <p:sp>
        <p:nvSpPr>
          <p:cNvPr id="3" name="Segnaposto numero diapositiva 2"/>
          <p:cNvSpPr>
            <a:spLocks noGrp="1"/>
          </p:cNvSpPr>
          <p:nvPr>
            <p:ph type="sldNum" sz="quarter" idx="10"/>
          </p:nvPr>
        </p:nvSpPr>
        <p:spPr/>
        <p:txBody>
          <a:bodyPr/>
          <a:lstStyle/>
          <a:p>
            <a:fld id="{72C2BF82-A7EA-419E-A6D8-59190EA55268}" type="slidenum">
              <a:rPr lang="en-US" smtClean="0"/>
              <a:pPr/>
              <a:t>21</a:t>
            </a:fld>
            <a:endParaRPr lang="en-US" dirty="0"/>
          </a:p>
        </p:txBody>
      </p:sp>
      <p:sp>
        <p:nvSpPr>
          <p:cNvPr id="5" name="Segnaposto testo 12"/>
          <p:cNvSpPr>
            <a:spLocks noGrp="1"/>
          </p:cNvSpPr>
          <p:nvPr>
            <p:ph type="body" sz="quarter" idx="12"/>
          </p:nvPr>
        </p:nvSpPr>
        <p:spPr>
          <a:xfrm>
            <a:off x="5895884" y="5060850"/>
            <a:ext cx="2741613" cy="1175224"/>
          </a:xfrm>
        </p:spPr>
        <p:txBody>
          <a:bodyPr wrap="square"/>
          <a:lstStyle>
            <a:lvl1pPr marL="0" indent="0" algn="l" defTabSz="457200" rtl="0" eaLnBrk="1" latinLnBrk="0" hangingPunct="1">
              <a:lnSpc>
                <a:spcPct val="80000"/>
              </a:lnSpc>
              <a:buNone/>
              <a:defRPr sz="1600">
                <a:solidFill>
                  <a:schemeClr val="tx2"/>
                </a:solidFill>
              </a:defRPr>
            </a:lvl1pPr>
          </a:lstStyle>
          <a:p>
            <a:r>
              <a:rPr lang="it-IT" sz="1000" b="1" dirty="0">
                <a:solidFill>
                  <a:schemeClr val="tx1">
                    <a:lumMod val="65000"/>
                    <a:lumOff val="35000"/>
                  </a:schemeClr>
                </a:solidFill>
                <a:ea typeface="Arial Unicode MS" pitchFamily="34" charset="-128"/>
                <a:cs typeface="Arial Unicode MS" pitchFamily="34" charset="-128"/>
              </a:rPr>
              <a:t>Datalogic ADC, Inc.</a:t>
            </a:r>
          </a:p>
          <a:p>
            <a:r>
              <a:rPr lang="it-IT" sz="1000" dirty="0">
                <a:solidFill>
                  <a:schemeClr val="tx1">
                    <a:lumMod val="65000"/>
                    <a:lumOff val="35000"/>
                  </a:schemeClr>
                </a:solidFill>
                <a:ea typeface="Arial Unicode MS" pitchFamily="34" charset="-128"/>
                <a:cs typeface="Arial Unicode MS" pitchFamily="34" charset="-128"/>
              </a:rPr>
              <a:t>959 Terry Street</a:t>
            </a:r>
          </a:p>
          <a:p>
            <a:r>
              <a:rPr lang="it-IT" sz="1000" dirty="0">
                <a:solidFill>
                  <a:schemeClr val="tx1">
                    <a:lumMod val="65000"/>
                    <a:lumOff val="35000"/>
                  </a:schemeClr>
                </a:solidFill>
                <a:ea typeface="Arial Unicode MS" pitchFamily="34" charset="-128"/>
                <a:cs typeface="Arial Unicode MS" pitchFamily="34" charset="-128"/>
              </a:rPr>
              <a:t>Eugene, Oregon USA</a:t>
            </a:r>
          </a:p>
          <a:p>
            <a:endParaRPr lang="it-IT" sz="1000" dirty="0">
              <a:solidFill>
                <a:schemeClr val="tx1">
                  <a:lumMod val="65000"/>
                  <a:lumOff val="35000"/>
                </a:schemeClr>
              </a:solidFill>
              <a:ea typeface="Arial Unicode MS" pitchFamily="34" charset="-128"/>
              <a:cs typeface="Arial Unicode MS" pitchFamily="34" charset="-128"/>
            </a:endParaRPr>
          </a:p>
          <a:p>
            <a:r>
              <a:rPr lang="it-IT" sz="1000" dirty="0">
                <a:solidFill>
                  <a:schemeClr val="tx1">
                    <a:lumMod val="65000"/>
                    <a:lumOff val="35000"/>
                  </a:schemeClr>
                </a:solidFill>
                <a:ea typeface="Arial Unicode MS" pitchFamily="34" charset="-128"/>
                <a:cs typeface="Arial Unicode MS" pitchFamily="34" charset="-128"/>
              </a:rPr>
              <a:t>Tel. +1 541 683-5700</a:t>
            </a:r>
          </a:p>
          <a:p>
            <a:r>
              <a:rPr lang="it-IT" sz="1000" dirty="0">
                <a:solidFill>
                  <a:schemeClr val="tx1">
                    <a:lumMod val="65000"/>
                    <a:lumOff val="35000"/>
                  </a:schemeClr>
                </a:solidFill>
                <a:ea typeface="Arial Unicode MS" pitchFamily="34" charset="-128"/>
                <a:cs typeface="Arial Unicode MS" pitchFamily="34" charset="-128"/>
              </a:rPr>
              <a:t>Toll Free in the US: 1 800 695-5700</a:t>
            </a:r>
          </a:p>
          <a:p>
            <a:r>
              <a:rPr lang="it-IT" sz="1000" dirty="0">
                <a:solidFill>
                  <a:schemeClr val="tx1">
                    <a:lumMod val="65000"/>
                    <a:lumOff val="35000"/>
                  </a:schemeClr>
                </a:solidFill>
                <a:ea typeface="Arial Unicode MS" pitchFamily="34" charset="-128"/>
                <a:cs typeface="Arial Unicode MS" pitchFamily="34" charset="-128"/>
              </a:rPr>
              <a:t>Fax +1 541 345-7140</a:t>
            </a:r>
          </a:p>
        </p:txBody>
      </p:sp>
    </p:spTree>
    <p:extLst>
      <p:ext uri="{BB962C8B-B14F-4D97-AF65-F5344CB8AC3E}">
        <p14:creationId xmlns:p14="http://schemas.microsoft.com/office/powerpoint/2010/main" val="2741152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Overview</a:t>
            </a:r>
          </a:p>
        </p:txBody>
      </p:sp>
      <p:sp>
        <p:nvSpPr>
          <p:cNvPr id="3" name="Content Placeholder 2"/>
          <p:cNvSpPr>
            <a:spLocks noGrp="1"/>
          </p:cNvSpPr>
          <p:nvPr>
            <p:ph sz="half" idx="2"/>
          </p:nvPr>
        </p:nvSpPr>
        <p:spPr/>
        <p:txBody>
          <a:bodyPr>
            <a:normAutofit lnSpcReduction="10000"/>
          </a:bodyPr>
          <a:lstStyle/>
          <a:p>
            <a:pPr>
              <a:spcBef>
                <a:spcPts val="1200"/>
              </a:spcBef>
            </a:pPr>
            <a:r>
              <a:rPr lang="en-US" dirty="0"/>
              <a:t>Entry level cordless solution for customers looking to migrate from 1D corded/cordless to 2D cordless bar code reading</a:t>
            </a:r>
          </a:p>
          <a:p>
            <a:pPr>
              <a:spcBef>
                <a:spcPts val="1200"/>
              </a:spcBef>
            </a:pPr>
            <a:r>
              <a:rPr lang="en-US" dirty="0"/>
              <a:t>Datalogic’s STAR </a:t>
            </a:r>
            <a:r>
              <a:rPr lang="en-US" dirty="0" smtClean="0"/>
              <a:t>Lite 433 MHz radio </a:t>
            </a:r>
            <a:r>
              <a:rPr lang="en-US" dirty="0"/>
              <a:t>and </a:t>
            </a:r>
            <a:r>
              <a:rPr lang="en-US" dirty="0" smtClean="0"/>
              <a:t>Bluetooth® Wireless Communications</a:t>
            </a:r>
            <a:endParaRPr lang="en-US" dirty="0"/>
          </a:p>
          <a:p>
            <a:pPr>
              <a:spcBef>
                <a:spcPts val="1200"/>
              </a:spcBef>
            </a:pPr>
            <a:r>
              <a:rPr lang="en-US" dirty="0"/>
              <a:t>New and unique features for cordless devices</a:t>
            </a:r>
          </a:p>
          <a:p>
            <a:pPr>
              <a:spcBef>
                <a:spcPts val="1200"/>
              </a:spcBef>
            </a:pPr>
            <a:r>
              <a:rPr lang="en-US" dirty="0"/>
              <a:t>Outstanding reading snappiness on virtually any code</a:t>
            </a:r>
          </a:p>
          <a:p>
            <a:pPr>
              <a:spcBef>
                <a:spcPts val="1200"/>
              </a:spcBef>
            </a:pPr>
            <a:r>
              <a:rPr lang="en-US" dirty="0"/>
              <a:t>New LED-based illumination and aiming system</a:t>
            </a:r>
          </a:p>
          <a:p>
            <a:pPr>
              <a:spcBef>
                <a:spcPts val="1200"/>
              </a:spcBef>
            </a:pPr>
            <a:r>
              <a:rPr lang="en-US" dirty="0"/>
              <a:t>Datalogic’s patented ‘Green Spot’ technology for visual good-read confirmation</a:t>
            </a:r>
          </a:p>
          <a:p>
            <a:endParaRPr lang="en-US" dirty="0"/>
          </a:p>
        </p:txBody>
      </p:sp>
      <p:sp>
        <p:nvSpPr>
          <p:cNvPr id="4" name="Slide Number Placeholder 3"/>
          <p:cNvSpPr>
            <a:spLocks noGrp="1"/>
          </p:cNvSpPr>
          <p:nvPr>
            <p:ph type="sldNum" sz="quarter" idx="12"/>
          </p:nvPr>
        </p:nvSpPr>
        <p:spPr/>
        <p:txBody>
          <a:bodyPr/>
          <a:lstStyle/>
          <a:p>
            <a:fld id="{72C2BF82-A7EA-419E-A6D8-59190EA55268}" type="slidenum">
              <a:rPr lang="en-US" smtClean="0"/>
              <a:t>3</a:t>
            </a:fld>
            <a:endParaRPr lang="en-US" dirty="0"/>
          </a:p>
        </p:txBody>
      </p:sp>
      <p:pic>
        <p:nvPicPr>
          <p:cNvPr id="6" name="Picture Placeholder 7"/>
          <p:cNvPicPr>
            <a:picLocks noGrp="1" noChangeAspect="1"/>
          </p:cNvPicPr>
          <p:nvPr>
            <p:ph type="pic" idx="13"/>
          </p:nvPr>
        </p:nvPicPr>
        <p:blipFill>
          <a:blip r:embed="rId2">
            <a:extLst>
              <a:ext uri="{28A0092B-C50C-407E-A947-70E740481C1C}">
                <a14:useLocalDpi xmlns:a14="http://schemas.microsoft.com/office/drawing/2010/main" val="0"/>
              </a:ext>
            </a:extLst>
          </a:blip>
          <a:srcRect l="10" r="10"/>
          <a:stretch>
            <a:fillRect/>
          </a:stretch>
        </p:blipFill>
        <p:spPr/>
      </p:pic>
    </p:spTree>
    <p:extLst>
      <p:ext uri="{BB962C8B-B14F-4D97-AF65-F5344CB8AC3E}">
        <p14:creationId xmlns:p14="http://schemas.microsoft.com/office/powerpoint/2010/main" val="1034466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Scanner Features</a:t>
            </a:r>
            <a:endParaRPr lang="en-US" dirty="0"/>
          </a:p>
        </p:txBody>
      </p:sp>
      <p:sp>
        <p:nvSpPr>
          <p:cNvPr id="3" name="Content Placeholder 2"/>
          <p:cNvSpPr>
            <a:spLocks noGrp="1"/>
          </p:cNvSpPr>
          <p:nvPr>
            <p:ph sz="half" idx="2"/>
          </p:nvPr>
        </p:nvSpPr>
        <p:spPr/>
        <p:txBody>
          <a:bodyPr/>
          <a:lstStyle/>
          <a:p>
            <a:r>
              <a:rPr lang="en-US" dirty="0"/>
              <a:t>Reading features</a:t>
            </a:r>
          </a:p>
          <a:p>
            <a:pPr lvl="1"/>
            <a:r>
              <a:rPr lang="en-US" dirty="0"/>
              <a:t>Wide VGA: 752 x 480 pixels </a:t>
            </a:r>
          </a:p>
          <a:p>
            <a:pPr lvl="1"/>
            <a:r>
              <a:rPr lang="en-US" dirty="0"/>
              <a:t>60 frame/sec</a:t>
            </a:r>
          </a:p>
          <a:p>
            <a:pPr lvl="1"/>
            <a:r>
              <a:rPr lang="en-US" dirty="0"/>
              <a:t>25 IPS Motion tolerance</a:t>
            </a:r>
          </a:p>
          <a:p>
            <a:pPr>
              <a:spcBef>
                <a:spcPts val="1200"/>
              </a:spcBef>
            </a:pPr>
            <a:r>
              <a:rPr lang="en-US" dirty="0"/>
              <a:t>Physical </a:t>
            </a:r>
            <a:r>
              <a:rPr lang="en-US" dirty="0" smtClean="0"/>
              <a:t>Properties</a:t>
            </a:r>
            <a:endParaRPr lang="en-US" dirty="0"/>
          </a:p>
          <a:p>
            <a:pPr lvl="1"/>
            <a:r>
              <a:rPr lang="en-US" dirty="0"/>
              <a:t>Color: Black and Light Grey</a:t>
            </a:r>
          </a:p>
          <a:p>
            <a:pPr lvl="1"/>
            <a:r>
              <a:rPr lang="en-US" dirty="0"/>
              <a:t>Multi-interface: USB, KBW </a:t>
            </a:r>
            <a:r>
              <a:rPr lang="en-US" dirty="0" smtClean="0"/>
              <a:t/>
            </a:r>
            <a:br>
              <a:rPr lang="en-US" dirty="0" smtClean="0"/>
            </a:br>
            <a:r>
              <a:rPr lang="en-US" dirty="0" smtClean="0"/>
              <a:t>and </a:t>
            </a:r>
            <a:r>
              <a:rPr lang="en-US" dirty="0"/>
              <a:t>RS-232</a:t>
            </a:r>
          </a:p>
          <a:p>
            <a:pPr>
              <a:spcBef>
                <a:spcPts val="1200"/>
              </a:spcBef>
            </a:pPr>
            <a:r>
              <a:rPr lang="en-US" dirty="0"/>
              <a:t>Environmental </a:t>
            </a:r>
            <a:r>
              <a:rPr lang="en-US" dirty="0" smtClean="0"/>
              <a:t>Specifications</a:t>
            </a:r>
            <a:endParaRPr lang="en-US" dirty="0"/>
          </a:p>
          <a:p>
            <a:pPr lvl="1"/>
            <a:r>
              <a:rPr lang="en-US" dirty="0" smtClean="0"/>
              <a:t>1.5m/5.0 </a:t>
            </a:r>
            <a:r>
              <a:rPr lang="en-US" dirty="0" err="1"/>
              <a:t>ft</a:t>
            </a:r>
            <a:r>
              <a:rPr lang="en-US" dirty="0"/>
              <a:t> drop  </a:t>
            </a:r>
          </a:p>
          <a:p>
            <a:pPr lvl="1"/>
            <a:r>
              <a:rPr lang="en-US" dirty="0"/>
              <a:t>IP42 </a:t>
            </a:r>
            <a:r>
              <a:rPr lang="en-US" dirty="0" smtClean="0"/>
              <a:t>Sealing Rating</a:t>
            </a:r>
            <a:endParaRPr lang="en-US" dirty="0"/>
          </a:p>
          <a:p>
            <a:pPr>
              <a:spcBef>
                <a:spcPts val="1200"/>
              </a:spcBef>
            </a:pPr>
            <a:r>
              <a:rPr lang="en-US" dirty="0"/>
              <a:t>Software </a:t>
            </a:r>
            <a:r>
              <a:rPr lang="en-US" dirty="0" smtClean="0"/>
              <a:t>Features</a:t>
            </a:r>
            <a:endParaRPr lang="en-US" dirty="0"/>
          </a:p>
          <a:p>
            <a:pPr lvl="1"/>
            <a:r>
              <a:rPr lang="en-US" dirty="0"/>
              <a:t>Supports Remote Management</a:t>
            </a:r>
          </a:p>
          <a:p>
            <a:pPr lvl="1"/>
            <a:r>
              <a:rPr lang="en-US" dirty="0"/>
              <a:t>Supports </a:t>
            </a:r>
            <a:r>
              <a:rPr lang="en-US" dirty="0" smtClean="0"/>
              <a:t>U.S</a:t>
            </a:r>
            <a:r>
              <a:rPr lang="en-US" dirty="0"/>
              <a:t>. Driver License </a:t>
            </a:r>
            <a:r>
              <a:rPr lang="en-US" dirty="0" smtClean="0"/>
              <a:t>Parsing</a:t>
            </a:r>
            <a:endParaRPr lang="en-US" dirty="0"/>
          </a:p>
          <a:p>
            <a:pPr>
              <a:spcBef>
                <a:spcPts val="1200"/>
              </a:spcBef>
            </a:pPr>
            <a:r>
              <a:rPr lang="en-US" dirty="0"/>
              <a:t>Warranty: 3 </a:t>
            </a:r>
            <a:r>
              <a:rPr lang="en-US" dirty="0" smtClean="0"/>
              <a:t>Years</a:t>
            </a:r>
            <a:endParaRPr lang="en-US" dirty="0"/>
          </a:p>
          <a:p>
            <a:endParaRPr lang="en-US" dirty="0"/>
          </a:p>
        </p:txBody>
      </p:sp>
      <p:sp>
        <p:nvSpPr>
          <p:cNvPr id="4" name="Slide Number Placeholder 3"/>
          <p:cNvSpPr>
            <a:spLocks noGrp="1"/>
          </p:cNvSpPr>
          <p:nvPr>
            <p:ph type="sldNum" sz="quarter" idx="12"/>
          </p:nvPr>
        </p:nvSpPr>
        <p:spPr/>
        <p:txBody>
          <a:bodyPr/>
          <a:lstStyle/>
          <a:p>
            <a:fld id="{72C2BF82-A7EA-419E-A6D8-59190EA55268}" type="slidenum">
              <a:rPr lang="en-US" smtClean="0"/>
              <a:t>4</a:t>
            </a:fld>
            <a:endParaRPr lang="en-US" dirty="0"/>
          </a:p>
        </p:txBody>
      </p:sp>
      <p:pic>
        <p:nvPicPr>
          <p:cNvPr id="6" name="Picture Placeholder 5"/>
          <p:cNvPicPr>
            <a:picLocks noGrp="1" noChangeAspect="1"/>
          </p:cNvPicPr>
          <p:nvPr>
            <p:ph type="pic" idx="13"/>
          </p:nvPr>
        </p:nvPicPr>
        <p:blipFill>
          <a:blip r:embed="rId2">
            <a:extLst>
              <a:ext uri="{28A0092B-C50C-407E-A947-70E740481C1C}">
                <a14:useLocalDpi xmlns:a14="http://schemas.microsoft.com/office/drawing/2010/main" val="0"/>
              </a:ext>
            </a:extLst>
          </a:blip>
          <a:srcRect l="10" r="10"/>
          <a:stretch>
            <a:fillRect/>
          </a:stretch>
        </p:blipFill>
        <p:spPr/>
      </p:pic>
    </p:spTree>
    <p:extLst>
      <p:ext uri="{BB962C8B-B14F-4D97-AF65-F5344CB8AC3E}">
        <p14:creationId xmlns:p14="http://schemas.microsoft.com/office/powerpoint/2010/main" val="2209891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a:t>
            </a:r>
            <a:r>
              <a:rPr lang="en-US" dirty="0" smtClean="0"/>
              <a:t>Cordless </a:t>
            </a:r>
            <a:r>
              <a:rPr lang="en-US" dirty="0"/>
              <a:t>Features</a:t>
            </a:r>
          </a:p>
        </p:txBody>
      </p:sp>
      <p:sp>
        <p:nvSpPr>
          <p:cNvPr id="3" name="Content Placeholder 2"/>
          <p:cNvSpPr>
            <a:spLocks noGrp="1"/>
          </p:cNvSpPr>
          <p:nvPr>
            <p:ph sz="half" idx="2"/>
          </p:nvPr>
        </p:nvSpPr>
        <p:spPr>
          <a:xfrm>
            <a:off x="4323423" y="1600200"/>
            <a:ext cx="4380309" cy="4578658"/>
          </a:xfrm>
        </p:spPr>
        <p:txBody>
          <a:bodyPr>
            <a:normAutofit/>
          </a:bodyPr>
          <a:lstStyle/>
          <a:p>
            <a:r>
              <a:rPr lang="en-US" dirty="0" smtClean="0"/>
              <a:t>Cordless Communications:</a:t>
            </a:r>
            <a:endParaRPr lang="en-US" dirty="0"/>
          </a:p>
          <a:p>
            <a:pPr lvl="1"/>
            <a:r>
              <a:rPr lang="en-US" dirty="0"/>
              <a:t>Datalogic’s STAR </a:t>
            </a:r>
            <a:r>
              <a:rPr lang="en-US" dirty="0" smtClean="0"/>
              <a:t>Lite 433 MHz Radio</a:t>
            </a:r>
          </a:p>
          <a:p>
            <a:pPr lvl="1"/>
            <a:r>
              <a:rPr lang="en-US" dirty="0" smtClean="0"/>
              <a:t>Bluetooth® Wireless Communications</a:t>
            </a:r>
            <a:endParaRPr lang="en-US" dirty="0"/>
          </a:p>
          <a:p>
            <a:pPr>
              <a:spcBef>
                <a:spcPts val="1200"/>
              </a:spcBef>
            </a:pPr>
            <a:r>
              <a:rPr lang="en-US" dirty="0"/>
              <a:t>Radio </a:t>
            </a:r>
            <a:r>
              <a:rPr lang="en-US" dirty="0" smtClean="0"/>
              <a:t>Range </a:t>
            </a:r>
            <a:endParaRPr lang="en-US" dirty="0"/>
          </a:p>
          <a:p>
            <a:pPr lvl="1"/>
            <a:r>
              <a:rPr lang="en-US" dirty="0" smtClean="0"/>
              <a:t>25 </a:t>
            </a:r>
            <a:r>
              <a:rPr lang="en-US" dirty="0" smtClean="0"/>
              <a:t>m / </a:t>
            </a:r>
            <a:r>
              <a:rPr lang="en-US" dirty="0" smtClean="0"/>
              <a:t>82 </a:t>
            </a:r>
            <a:r>
              <a:rPr lang="en-US" dirty="0" err="1" smtClean="0"/>
              <a:t>ft</a:t>
            </a:r>
            <a:r>
              <a:rPr lang="en-US" dirty="0" smtClean="0"/>
              <a:t> Radio Range </a:t>
            </a:r>
            <a:r>
              <a:rPr lang="en-US" dirty="0"/>
              <a:t>(open air</a:t>
            </a:r>
            <a:r>
              <a:rPr lang="en-US" dirty="0" smtClean="0"/>
              <a:t>) </a:t>
            </a:r>
          </a:p>
          <a:p>
            <a:pPr lvl="1"/>
            <a:r>
              <a:rPr lang="en-US" dirty="0" smtClean="0"/>
              <a:t>Point-to-Point Only</a:t>
            </a:r>
            <a:endParaRPr lang="en-US" dirty="0"/>
          </a:p>
          <a:p>
            <a:pPr>
              <a:spcBef>
                <a:spcPts val="1200"/>
              </a:spcBef>
            </a:pPr>
            <a:r>
              <a:rPr lang="en-US" dirty="0" smtClean="0"/>
              <a:t>Autonomy</a:t>
            </a:r>
            <a:endParaRPr lang="en-US" dirty="0"/>
          </a:p>
          <a:p>
            <a:pPr lvl="1"/>
            <a:r>
              <a:rPr lang="en-US" dirty="0"/>
              <a:t>Lithium-Ion, </a:t>
            </a:r>
            <a:r>
              <a:rPr lang="en-US" dirty="0" smtClean="0"/>
              <a:t>tool-free, </a:t>
            </a:r>
            <a:br>
              <a:rPr lang="en-US" dirty="0" smtClean="0"/>
            </a:br>
            <a:r>
              <a:rPr lang="en-US" dirty="0" smtClean="0"/>
              <a:t>user-replaceable battery </a:t>
            </a:r>
            <a:endParaRPr lang="en-US" dirty="0"/>
          </a:p>
          <a:p>
            <a:pPr lvl="1"/>
            <a:r>
              <a:rPr lang="en-US" dirty="0"/>
              <a:t>30,000 scans/charge</a:t>
            </a:r>
          </a:p>
          <a:p>
            <a:pPr lvl="1"/>
            <a:r>
              <a:rPr lang="en-US" dirty="0"/>
              <a:t>Less than </a:t>
            </a:r>
            <a:r>
              <a:rPr lang="en-US" dirty="0" smtClean="0"/>
              <a:t>4 </a:t>
            </a:r>
            <a:r>
              <a:rPr lang="en-US" dirty="0" err="1" smtClean="0"/>
              <a:t>hrs</a:t>
            </a:r>
            <a:r>
              <a:rPr lang="en-US" dirty="0" smtClean="0"/>
              <a:t> </a:t>
            </a:r>
            <a:r>
              <a:rPr lang="en-US" dirty="0"/>
              <a:t>recharge time</a:t>
            </a:r>
          </a:p>
          <a:p>
            <a:pPr lvl="1"/>
            <a:r>
              <a:rPr lang="en-US" dirty="0" smtClean="0"/>
              <a:t>Scan-While-Charging </a:t>
            </a:r>
            <a:r>
              <a:rPr lang="en-US" dirty="0"/>
              <a:t>capability</a:t>
            </a:r>
          </a:p>
          <a:p>
            <a:pPr>
              <a:spcBef>
                <a:spcPts val="1200"/>
              </a:spcBef>
            </a:pPr>
            <a:r>
              <a:rPr lang="en-US" dirty="0"/>
              <a:t>Distinctive </a:t>
            </a:r>
            <a:r>
              <a:rPr lang="en-US" dirty="0" smtClean="0"/>
              <a:t>Features</a:t>
            </a:r>
            <a:endParaRPr lang="en-US" dirty="0"/>
          </a:p>
          <a:p>
            <a:pPr lvl="1"/>
            <a:r>
              <a:rPr lang="en-US" dirty="0"/>
              <a:t>Recharge through </a:t>
            </a:r>
            <a:r>
              <a:rPr lang="en-US" dirty="0" smtClean="0"/>
              <a:t>USB / </a:t>
            </a:r>
            <a:r>
              <a:rPr lang="en-US" dirty="0" err="1" smtClean="0"/>
              <a:t>microUSB</a:t>
            </a:r>
            <a:r>
              <a:rPr lang="en-US" dirty="0" smtClean="0"/>
              <a:t> </a:t>
            </a:r>
            <a:r>
              <a:rPr lang="en-US" dirty="0"/>
              <a:t>cable</a:t>
            </a:r>
          </a:p>
          <a:p>
            <a:pPr lvl="1"/>
            <a:r>
              <a:rPr lang="en-US" dirty="0"/>
              <a:t>Charging contacts replaced with battery (consumable accessory)</a:t>
            </a:r>
          </a:p>
          <a:p>
            <a:endParaRPr lang="en-US" dirty="0"/>
          </a:p>
        </p:txBody>
      </p:sp>
      <p:sp>
        <p:nvSpPr>
          <p:cNvPr id="4" name="Slide Number Placeholder 3"/>
          <p:cNvSpPr>
            <a:spLocks noGrp="1"/>
          </p:cNvSpPr>
          <p:nvPr>
            <p:ph type="sldNum" sz="quarter" idx="12"/>
          </p:nvPr>
        </p:nvSpPr>
        <p:spPr/>
        <p:txBody>
          <a:bodyPr/>
          <a:lstStyle/>
          <a:p>
            <a:fld id="{72C2BF82-A7EA-419E-A6D8-59190EA55268}" type="slidenum">
              <a:rPr lang="en-US" smtClean="0"/>
              <a:t>5</a:t>
            </a:fld>
            <a:endParaRPr lang="en-US" dirty="0"/>
          </a:p>
        </p:txBody>
      </p:sp>
      <p:pic>
        <p:nvPicPr>
          <p:cNvPr id="6" name="Picture Placeholder 5"/>
          <p:cNvPicPr>
            <a:picLocks noGrp="1" noChangeAspect="1"/>
          </p:cNvPicPr>
          <p:nvPr>
            <p:ph type="pic" idx="13"/>
          </p:nvPr>
        </p:nvPicPr>
        <p:blipFill>
          <a:blip r:embed="rId2">
            <a:extLst>
              <a:ext uri="{28A0092B-C50C-407E-A947-70E740481C1C}">
                <a14:useLocalDpi xmlns:a14="http://schemas.microsoft.com/office/drawing/2010/main" val="0"/>
              </a:ext>
            </a:extLst>
          </a:blip>
          <a:srcRect l="10" r="10"/>
          <a:stretch>
            <a:fillRect/>
          </a:stretch>
        </p:blipFill>
        <p:spPr/>
      </p:pic>
    </p:spTree>
    <p:extLst>
      <p:ext uri="{BB962C8B-B14F-4D97-AF65-F5344CB8AC3E}">
        <p14:creationId xmlns:p14="http://schemas.microsoft.com/office/powerpoint/2010/main" val="1374500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QuickScan QM2400 </a:t>
            </a:r>
            <a:r>
              <a:rPr lang="en-US" dirty="0"/>
              <a:t>and </a:t>
            </a:r>
            <a:r>
              <a:rPr lang="en-US" dirty="0" smtClean="0"/>
              <a:t>QBT2400</a:t>
            </a:r>
            <a:endParaRPr lang="en-US" dirty="0"/>
          </a:p>
        </p:txBody>
      </p:sp>
      <p:sp>
        <p:nvSpPr>
          <p:cNvPr id="3" name="Content Placeholder 2"/>
          <p:cNvSpPr>
            <a:spLocks noGrp="1"/>
          </p:cNvSpPr>
          <p:nvPr>
            <p:ph sz="half" idx="2"/>
          </p:nvPr>
        </p:nvSpPr>
        <p:spPr/>
        <p:txBody>
          <a:bodyPr/>
          <a:lstStyle/>
          <a:p>
            <a:r>
              <a:rPr lang="en-US" dirty="0"/>
              <a:t>Common </a:t>
            </a:r>
            <a:r>
              <a:rPr lang="en-US" dirty="0" smtClean="0"/>
              <a:t>Features</a:t>
            </a:r>
            <a:endParaRPr lang="en-US" dirty="0"/>
          </a:p>
          <a:p>
            <a:pPr lvl="1"/>
            <a:r>
              <a:rPr lang="en-US" dirty="0"/>
              <a:t>Automatic </a:t>
            </a:r>
            <a:r>
              <a:rPr lang="en-US" dirty="0" smtClean="0"/>
              <a:t>switching </a:t>
            </a:r>
            <a:r>
              <a:rPr lang="en-US" dirty="0"/>
              <a:t>from </a:t>
            </a:r>
            <a:r>
              <a:rPr lang="en-US" dirty="0" smtClean="0"/>
              <a:t>handheld </a:t>
            </a:r>
            <a:r>
              <a:rPr lang="en-US" dirty="0"/>
              <a:t>to hands-free reading</a:t>
            </a:r>
          </a:p>
          <a:p>
            <a:pPr lvl="1"/>
            <a:r>
              <a:rPr lang="en-US" dirty="0"/>
              <a:t>Scan-While-Charging</a:t>
            </a:r>
          </a:p>
          <a:p>
            <a:pPr lvl="1"/>
            <a:r>
              <a:rPr lang="en-US" dirty="0"/>
              <a:t>Automatic binding when reader is inserted into the base </a:t>
            </a:r>
            <a:r>
              <a:rPr lang="en-US" dirty="0" smtClean="0"/>
              <a:t>station</a:t>
            </a:r>
            <a:endParaRPr lang="en-US" dirty="0"/>
          </a:p>
          <a:p>
            <a:pPr lvl="1"/>
            <a:r>
              <a:rPr lang="en-US" dirty="0"/>
              <a:t>Automatic and manual Batch Mode (500 storable linear codes)</a:t>
            </a:r>
          </a:p>
          <a:p>
            <a:pPr>
              <a:spcBef>
                <a:spcPts val="1200"/>
              </a:spcBef>
            </a:pPr>
            <a:r>
              <a:rPr lang="en-US" dirty="0" smtClean="0"/>
              <a:t>QuickScan QBT2400</a:t>
            </a:r>
            <a:endParaRPr lang="en-US" dirty="0"/>
          </a:p>
          <a:p>
            <a:pPr lvl="1"/>
            <a:r>
              <a:rPr lang="en-US" dirty="0" smtClean="0"/>
              <a:t>Bluetooth v3.0 - </a:t>
            </a:r>
            <a:r>
              <a:rPr lang="en-US" dirty="0"/>
              <a:t>Class 2</a:t>
            </a:r>
          </a:p>
          <a:p>
            <a:pPr lvl="1"/>
            <a:r>
              <a:rPr lang="en-US" dirty="0"/>
              <a:t>Compatible with </a:t>
            </a:r>
            <a:r>
              <a:rPr lang="en-US" dirty="0" smtClean="0"/>
              <a:t>Android™ </a:t>
            </a:r>
            <a:r>
              <a:rPr lang="en-US" dirty="0"/>
              <a:t>and iOS devices through </a:t>
            </a:r>
            <a:r>
              <a:rPr lang="en-US" dirty="0" smtClean="0"/>
              <a:t>Bluetooth </a:t>
            </a:r>
            <a:r>
              <a:rPr lang="en-US" dirty="0"/>
              <a:t>HID profile</a:t>
            </a:r>
          </a:p>
          <a:p>
            <a:pPr>
              <a:spcBef>
                <a:spcPts val="1200"/>
              </a:spcBef>
            </a:pPr>
            <a:r>
              <a:rPr lang="en-US" dirty="0"/>
              <a:t>QuickScan </a:t>
            </a:r>
            <a:r>
              <a:rPr lang="en-US" dirty="0" smtClean="0"/>
              <a:t>QM2400</a:t>
            </a:r>
            <a:endParaRPr lang="en-US" dirty="0"/>
          </a:p>
          <a:p>
            <a:pPr lvl="1"/>
            <a:r>
              <a:rPr lang="en-US" dirty="0"/>
              <a:t>Datalogic STAR </a:t>
            </a:r>
            <a:r>
              <a:rPr lang="en-US" dirty="0" smtClean="0"/>
              <a:t>Lite 433 MHz</a:t>
            </a:r>
            <a:endParaRPr lang="en-US" dirty="0"/>
          </a:p>
          <a:p>
            <a:pPr lvl="1"/>
            <a:r>
              <a:rPr lang="en-US" dirty="0"/>
              <a:t>No interference with Wi-Fi</a:t>
            </a:r>
          </a:p>
          <a:p>
            <a:pPr lvl="1"/>
            <a:r>
              <a:rPr lang="en-US" dirty="0"/>
              <a:t>Low sensitivity to obstacles</a:t>
            </a:r>
          </a:p>
          <a:p>
            <a:endParaRPr lang="en-US" dirty="0"/>
          </a:p>
        </p:txBody>
      </p:sp>
      <p:sp>
        <p:nvSpPr>
          <p:cNvPr id="4" name="Slide Number Placeholder 3"/>
          <p:cNvSpPr>
            <a:spLocks noGrp="1"/>
          </p:cNvSpPr>
          <p:nvPr>
            <p:ph type="sldNum" sz="quarter" idx="12"/>
          </p:nvPr>
        </p:nvSpPr>
        <p:spPr/>
        <p:txBody>
          <a:bodyPr/>
          <a:lstStyle/>
          <a:p>
            <a:fld id="{72C2BF82-A7EA-419E-A6D8-59190EA55268}" type="slidenum">
              <a:rPr lang="en-US" smtClean="0"/>
              <a:t>6</a:t>
            </a:fld>
            <a:endParaRPr lang="en-US" dirty="0"/>
          </a:p>
        </p:txBody>
      </p:sp>
      <p:pic>
        <p:nvPicPr>
          <p:cNvPr id="6" name="Picture Placeholder 5"/>
          <p:cNvPicPr>
            <a:picLocks noGrp="1" noChangeAspect="1"/>
          </p:cNvPicPr>
          <p:nvPr>
            <p:ph type="pic" idx="13"/>
          </p:nvPr>
        </p:nvPicPr>
        <p:blipFill>
          <a:blip r:embed="rId2">
            <a:extLst>
              <a:ext uri="{28A0092B-C50C-407E-A947-70E740481C1C}">
                <a14:useLocalDpi xmlns:a14="http://schemas.microsoft.com/office/drawing/2010/main" val="0"/>
              </a:ext>
            </a:extLst>
          </a:blip>
          <a:srcRect l="10" r="10"/>
          <a:stretch>
            <a:fillRect/>
          </a:stretch>
        </p:blipFill>
        <p:spPr/>
      </p:pic>
    </p:spTree>
    <p:extLst>
      <p:ext uri="{BB962C8B-B14F-4D97-AF65-F5344CB8AC3E}">
        <p14:creationId xmlns:p14="http://schemas.microsoft.com/office/powerpoint/2010/main" val="3936991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Illumination and Aiming System</a:t>
            </a:r>
          </a:p>
        </p:txBody>
      </p:sp>
      <p:sp>
        <p:nvSpPr>
          <p:cNvPr id="3" name="Content Placeholder 2"/>
          <p:cNvSpPr>
            <a:spLocks noGrp="1"/>
          </p:cNvSpPr>
          <p:nvPr>
            <p:ph sz="half" idx="2"/>
          </p:nvPr>
        </p:nvSpPr>
        <p:spPr/>
        <p:txBody>
          <a:bodyPr/>
          <a:lstStyle/>
          <a:p>
            <a:pPr>
              <a:spcBef>
                <a:spcPts val="2400"/>
              </a:spcBef>
            </a:pPr>
            <a:r>
              <a:rPr lang="en-US" dirty="0"/>
              <a:t>Developed to reduce the visual stress of the operator during daily scanning </a:t>
            </a:r>
            <a:r>
              <a:rPr lang="en-US" dirty="0" smtClean="0"/>
              <a:t>activities</a:t>
            </a:r>
            <a:endParaRPr lang="en-US" dirty="0"/>
          </a:p>
          <a:p>
            <a:pPr>
              <a:spcBef>
                <a:spcPts val="2400"/>
              </a:spcBef>
            </a:pPr>
            <a:r>
              <a:rPr lang="en-US" dirty="0"/>
              <a:t>Soft dark red illumination combined with 2 blue LED triangles which point at the targeted bar </a:t>
            </a:r>
            <a:r>
              <a:rPr lang="en-US" dirty="0" smtClean="0"/>
              <a:t>code</a:t>
            </a:r>
            <a:endParaRPr lang="en-US" dirty="0"/>
          </a:p>
          <a:p>
            <a:pPr>
              <a:spcBef>
                <a:spcPts val="2400"/>
              </a:spcBef>
            </a:pPr>
            <a:r>
              <a:rPr lang="en-US" dirty="0"/>
              <a:t>New illumination and aiming system improves visual contrast for easier </a:t>
            </a:r>
            <a:r>
              <a:rPr lang="en-US" dirty="0" smtClean="0"/>
              <a:t>aiming</a:t>
            </a:r>
            <a:endParaRPr lang="en-US" dirty="0"/>
          </a:p>
          <a:p>
            <a:pPr>
              <a:spcBef>
                <a:spcPts val="2400"/>
              </a:spcBef>
            </a:pPr>
            <a:r>
              <a:rPr lang="en-US" dirty="0"/>
              <a:t>Produces very low eye fatigue for the best operator efficiency</a:t>
            </a:r>
          </a:p>
          <a:p>
            <a:endParaRPr lang="en-US" dirty="0"/>
          </a:p>
        </p:txBody>
      </p:sp>
      <p:sp>
        <p:nvSpPr>
          <p:cNvPr id="4" name="Slide Number Placeholder 3"/>
          <p:cNvSpPr>
            <a:spLocks noGrp="1"/>
          </p:cNvSpPr>
          <p:nvPr>
            <p:ph type="sldNum" sz="quarter" idx="12"/>
          </p:nvPr>
        </p:nvSpPr>
        <p:spPr/>
        <p:txBody>
          <a:bodyPr/>
          <a:lstStyle/>
          <a:p>
            <a:fld id="{72C2BF82-A7EA-419E-A6D8-59190EA55268}" type="slidenum">
              <a:rPr lang="en-US" smtClean="0"/>
              <a:t>7</a:t>
            </a:fld>
            <a:endParaRPr lang="en-US" dirty="0"/>
          </a:p>
        </p:txBody>
      </p:sp>
      <p:pic>
        <p:nvPicPr>
          <p:cNvPr id="6" name="Picture Placeholder 5"/>
          <p:cNvPicPr>
            <a:picLocks noGrp="1" noChangeAspect="1"/>
          </p:cNvPicPr>
          <p:nvPr>
            <p:ph type="pic" idx="13"/>
          </p:nvPr>
        </p:nvPicPr>
        <p:blipFill>
          <a:blip r:embed="rId2">
            <a:extLst>
              <a:ext uri="{28A0092B-C50C-407E-A947-70E740481C1C}">
                <a14:useLocalDpi xmlns:a14="http://schemas.microsoft.com/office/drawing/2010/main" val="0"/>
              </a:ext>
            </a:extLst>
          </a:blip>
          <a:srcRect l="10" r="10"/>
          <a:stretch>
            <a:fillRect/>
          </a:stretch>
        </p:blipFill>
        <p:spPr/>
      </p:pic>
    </p:spTree>
    <p:extLst>
      <p:ext uri="{BB962C8B-B14F-4D97-AF65-F5344CB8AC3E}">
        <p14:creationId xmlns:p14="http://schemas.microsoft.com/office/powerpoint/2010/main" val="2670033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Brand Customization</a:t>
            </a:r>
          </a:p>
        </p:txBody>
      </p:sp>
      <p:sp>
        <p:nvSpPr>
          <p:cNvPr id="3" name="Content Placeholder 2"/>
          <p:cNvSpPr>
            <a:spLocks noGrp="1"/>
          </p:cNvSpPr>
          <p:nvPr>
            <p:ph idx="1"/>
          </p:nvPr>
        </p:nvSpPr>
        <p:spPr/>
        <p:txBody>
          <a:bodyPr/>
          <a:lstStyle/>
          <a:p>
            <a:pPr>
              <a:spcBef>
                <a:spcPts val="1200"/>
              </a:spcBef>
            </a:pPr>
            <a:r>
              <a:rPr lang="en-US" dirty="0"/>
              <a:t>Enhance your brand with customizable top cover insert </a:t>
            </a:r>
          </a:p>
          <a:p>
            <a:pPr>
              <a:spcBef>
                <a:spcPts val="1200"/>
              </a:spcBef>
            </a:pPr>
            <a:r>
              <a:rPr lang="en-US" dirty="0"/>
              <a:t>Combine with the desired light effect for more </a:t>
            </a:r>
            <a:r>
              <a:rPr lang="en-US" dirty="0" smtClean="0"/>
              <a:t>impact</a:t>
            </a:r>
            <a:endParaRPr lang="en-US" dirty="0"/>
          </a:p>
        </p:txBody>
      </p:sp>
      <p:sp>
        <p:nvSpPr>
          <p:cNvPr id="4" name="Slide Number Placeholder 3"/>
          <p:cNvSpPr>
            <a:spLocks noGrp="1"/>
          </p:cNvSpPr>
          <p:nvPr>
            <p:ph type="sldNum" sz="quarter" idx="12"/>
          </p:nvPr>
        </p:nvSpPr>
        <p:spPr/>
        <p:txBody>
          <a:bodyPr/>
          <a:lstStyle/>
          <a:p>
            <a:fld id="{72C2BF82-A7EA-419E-A6D8-59190EA55268}" type="slidenum">
              <a:rPr lang="en-US" smtClean="0"/>
              <a:t>8</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685" y="3090333"/>
            <a:ext cx="7636007" cy="2903273"/>
          </a:xfrm>
          <a:prstGeom prst="rect">
            <a:avLst/>
          </a:prstGeom>
        </p:spPr>
      </p:pic>
    </p:spTree>
    <p:extLst>
      <p:ext uri="{BB962C8B-B14F-4D97-AF65-F5344CB8AC3E}">
        <p14:creationId xmlns:p14="http://schemas.microsoft.com/office/powerpoint/2010/main" val="4125303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QuickScan™ &amp; Gryphon™ Series</a:t>
            </a:r>
            <a:endParaRPr lang="en-GB" dirty="0"/>
          </a:p>
        </p:txBody>
      </p:sp>
      <p:sp>
        <p:nvSpPr>
          <p:cNvPr id="3" name="Segnaposto numero diapositiva 2"/>
          <p:cNvSpPr>
            <a:spLocks noGrp="1"/>
          </p:cNvSpPr>
          <p:nvPr>
            <p:ph type="sldNum" sz="quarter" idx="12"/>
          </p:nvPr>
        </p:nvSpPr>
        <p:spPr/>
        <p:txBody>
          <a:bodyPr/>
          <a:lstStyle/>
          <a:p>
            <a:fld id="{72C2BF82-A7EA-419E-A6D8-59190EA55268}" type="slidenum">
              <a:rPr lang="en-US" smtClean="0"/>
              <a:t>9</a:t>
            </a:fld>
            <a:endParaRPr lang="en-US" dirty="0"/>
          </a:p>
        </p:txBody>
      </p:sp>
    </p:spTree>
    <p:extLst>
      <p:ext uri="{BB962C8B-B14F-4D97-AF65-F5344CB8AC3E}">
        <p14:creationId xmlns:p14="http://schemas.microsoft.com/office/powerpoint/2010/main" val="515971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Datalogic PPT Datalogic 2014 + payoff">
  <a:themeElements>
    <a:clrScheme name="Elementa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Datalogic PPT Datalogic 2014 + payoff</Template>
  <TotalTime>0</TotalTime>
  <Words>883</Words>
  <Application>Microsoft Office PowerPoint</Application>
  <PresentationFormat>On-screen Show (4:3)</PresentationFormat>
  <Paragraphs>241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Datalogic PPT Datalogic 2014 + payoff</vt:lpstr>
      <vt:lpstr>QuickScan™  QM2400 / QBT2400</vt:lpstr>
      <vt:lpstr>QuickScan 2400 Series: 2D Cordless </vt:lpstr>
      <vt:lpstr>Product Overview</vt:lpstr>
      <vt:lpstr>Main Scanner Features</vt:lpstr>
      <vt:lpstr>Main Cordless Features</vt:lpstr>
      <vt:lpstr>QuickScan QM2400 and QBT2400</vt:lpstr>
      <vt:lpstr>Illumination and Aiming System</vt:lpstr>
      <vt:lpstr>Brand Customization</vt:lpstr>
      <vt:lpstr>QuickScan™ &amp; Gryphon™ Series</vt:lpstr>
      <vt:lpstr>QuickScan 2D &amp; Gryphon 2D Main Differences</vt:lpstr>
      <vt:lpstr>QuickScan &amp; Gryphon Cordless Main Differences</vt:lpstr>
      <vt:lpstr>Target Markets and Applications</vt:lpstr>
      <vt:lpstr>QuickScan 2D Cordless Absolute Versatility</vt:lpstr>
      <vt:lpstr>Retail – In Store</vt:lpstr>
      <vt:lpstr>Access Control for Transportation and Entertainment </vt:lpstr>
      <vt:lpstr>Models and Accessories</vt:lpstr>
      <vt:lpstr>QBT2400/QM2400 Models &amp; Kits</vt:lpstr>
      <vt:lpstr>QBT2400/QM2400 Accessories</vt:lpstr>
      <vt:lpstr>EASEOFCARE Support Programs</vt:lpstr>
      <vt:lpstr>EASEOFCARE Support Programs</vt:lpstr>
      <vt:lpstr>Thank You!</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PPT template</dc:subject>
  <dc:creator/>
  <cp:lastModifiedBy/>
  <cp:revision>1</cp:revision>
  <dcterms:created xsi:type="dcterms:W3CDTF">2014-08-04T23:19:36Z</dcterms:created>
  <dcterms:modified xsi:type="dcterms:W3CDTF">2014-08-13T16:48:39Z</dcterms:modified>
</cp:coreProperties>
</file>