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2"/>
  </p:notesMasterIdLst>
  <p:handoutMasterIdLst>
    <p:handoutMasterId r:id="rId23"/>
  </p:handoutMasterIdLst>
  <p:sldIdLst>
    <p:sldId id="286"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4" r:id="rId21"/>
  </p:sldIdLst>
  <p:sldSz cx="24387175" cy="13716000"/>
  <p:notesSz cx="6858000" cy="9144000"/>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6">
          <p15:clr>
            <a:srgbClr val="A4A3A4"/>
          </p15:clr>
        </p15:guide>
        <p15:guide id="2" orient="horz" pos="1928">
          <p15:clr>
            <a:srgbClr val="A4A3A4"/>
          </p15:clr>
        </p15:guide>
        <p15:guide id="3" orient="horz" pos="2024">
          <p15:clr>
            <a:srgbClr val="A4A3A4"/>
          </p15:clr>
        </p15:guide>
        <p15:guide id="4" orient="horz" pos="1260">
          <p15:clr>
            <a:srgbClr val="A4A3A4"/>
          </p15:clr>
        </p15:guide>
        <p15:guide id="5" orient="horz" pos="3034">
          <p15:clr>
            <a:srgbClr val="A4A3A4"/>
          </p15:clr>
        </p15:guide>
        <p15:guide id="6" pos="7681">
          <p15:clr>
            <a:srgbClr val="A4A3A4"/>
          </p15:clr>
        </p15:guide>
        <p15:guide id="7" pos="384">
          <p15:clr>
            <a:srgbClr val="A4A3A4"/>
          </p15:clr>
        </p15:guide>
        <p15:guide id="8" pos="14978">
          <p15:clr>
            <a:srgbClr val="A4A3A4"/>
          </p15:clr>
        </p15:guide>
        <p15:guide id="9" pos="145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4A4A4A"/>
    <a:srgbClr val="595959"/>
    <a:srgbClr val="002596"/>
    <a:srgbClr val="2B4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710" autoAdjust="0"/>
  </p:normalViewPr>
  <p:slideViewPr>
    <p:cSldViewPr snapToGrid="0" showGuides="1">
      <p:cViewPr varScale="1">
        <p:scale>
          <a:sx n="50" d="100"/>
          <a:sy n="50" d="100"/>
        </p:scale>
        <p:origin x="84" y="276"/>
      </p:cViewPr>
      <p:guideLst>
        <p:guide orient="horz" pos="8436"/>
        <p:guide orient="horz" pos="1928"/>
        <p:guide orient="horz" pos="2024"/>
        <p:guide orient="horz" pos="1260"/>
        <p:guide orient="horz" pos="3034"/>
        <p:guide pos="7681"/>
        <p:guide pos="384"/>
        <p:guide pos="14978"/>
        <p:guide pos="1451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7" d="100"/>
          <a:sy n="97" d="100"/>
        </p:scale>
        <p:origin x="-4056"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a:pPr>
            <a:r>
              <a:rPr lang="es-MX" sz="4000" b="1" i="0" u="none" strike="noStrike" baseline="0" noProof="0" dirty="0">
                <a:effectLst/>
              </a:rPr>
              <a:t>Distancia de lectura de </a:t>
            </a:r>
            <a:r>
              <a:rPr lang="en-US" sz="4000" b="1" i="0" u="none" strike="noStrike" baseline="0" dirty="0">
                <a:effectLst/>
              </a:rPr>
              <a:t>UPC 13 mil</a:t>
            </a:r>
            <a:endParaRPr lang="en-US" sz="4000" dirty="0"/>
          </a:p>
        </c:rich>
      </c:tx>
      <c:layout>
        <c:manualLayout>
          <c:xMode val="edge"/>
          <c:yMode val="edge"/>
          <c:x val="0.35305928405100828"/>
          <c:y val="2.2401786470239607E-3"/>
        </c:manualLayout>
      </c:layout>
      <c:overlay val="0"/>
    </c:title>
    <c:autoTitleDeleted val="0"/>
    <c:plotArea>
      <c:layout/>
      <c:barChart>
        <c:barDir val="bar"/>
        <c:grouping val="clustered"/>
        <c:varyColors val="0"/>
        <c:ser>
          <c:idx val="0"/>
          <c:order val="0"/>
          <c:invertIfNegative val="0"/>
          <c:cat>
            <c:strRef>
              <c:f>Sheet1!$A$2:$A$5</c:f>
              <c:strCache>
                <c:ptCount val="4"/>
                <c:pt idx="0">
                  <c:v>GPS44XX</c:v>
                </c:pt>
                <c:pt idx="1">
                  <c:v>MGL800i</c:v>
                </c:pt>
                <c:pt idx="2">
                  <c:v>MGL1100i</c:v>
                </c:pt>
                <c:pt idx="3">
                  <c:v>MGL1500i</c:v>
                </c:pt>
              </c:strCache>
            </c:strRef>
          </c:cat>
          <c:val>
            <c:numRef>
              <c:f>Sheet1!$B$2:$B$5</c:f>
              <c:numCache>
                <c:formatCode>General</c:formatCode>
                <c:ptCount val="4"/>
                <c:pt idx="0">
                  <c:v>42</c:v>
                </c:pt>
                <c:pt idx="1">
                  <c:v>15</c:v>
                </c:pt>
                <c:pt idx="2">
                  <c:v>18</c:v>
                </c:pt>
                <c:pt idx="3">
                  <c:v>25</c:v>
                </c:pt>
              </c:numCache>
            </c:numRef>
          </c:val>
          <c:extLst>
            <c:ext xmlns:c16="http://schemas.microsoft.com/office/drawing/2014/chart" uri="{C3380CC4-5D6E-409C-BE32-E72D297353CC}">
              <c16:uniqueId val="{00000000-A394-4D66-B9EA-7B3F866823D1}"/>
            </c:ext>
          </c:extLst>
        </c:ser>
        <c:dLbls>
          <c:showLegendKey val="0"/>
          <c:showVal val="0"/>
          <c:showCatName val="0"/>
          <c:showSerName val="0"/>
          <c:showPercent val="0"/>
          <c:showBubbleSize val="0"/>
        </c:dLbls>
        <c:gapWidth val="150"/>
        <c:axId val="105527168"/>
        <c:axId val="105528704"/>
      </c:barChart>
      <c:catAx>
        <c:axId val="105527168"/>
        <c:scaling>
          <c:orientation val="minMax"/>
        </c:scaling>
        <c:delete val="0"/>
        <c:axPos val="l"/>
        <c:numFmt formatCode="General" sourceLinked="0"/>
        <c:majorTickMark val="out"/>
        <c:minorTickMark val="none"/>
        <c:tickLblPos val="nextTo"/>
        <c:txPr>
          <a:bodyPr/>
          <a:lstStyle/>
          <a:p>
            <a:pPr>
              <a:defRPr sz="3000" baseline="0"/>
            </a:pPr>
            <a:endParaRPr lang="en-US"/>
          </a:p>
        </c:txPr>
        <c:crossAx val="105528704"/>
        <c:crosses val="autoZero"/>
        <c:auto val="1"/>
        <c:lblAlgn val="ctr"/>
        <c:lblOffset val="100"/>
        <c:noMultiLvlLbl val="0"/>
      </c:catAx>
      <c:valAx>
        <c:axId val="105528704"/>
        <c:scaling>
          <c:orientation val="minMax"/>
        </c:scaling>
        <c:delete val="0"/>
        <c:axPos val="b"/>
        <c:majorGridlines/>
        <c:title>
          <c:tx>
            <c:rich>
              <a:bodyPr/>
              <a:lstStyle/>
              <a:p>
                <a:pPr>
                  <a:defRPr sz="3000" baseline="0"/>
                </a:pPr>
                <a:r>
                  <a:rPr lang="en-US" sz="3000" baseline="0" dirty="0" err="1"/>
                  <a:t>Distancia</a:t>
                </a:r>
                <a:r>
                  <a:rPr lang="en-US" sz="3000" baseline="0" dirty="0"/>
                  <a:t> (cm)</a:t>
                </a:r>
              </a:p>
            </c:rich>
          </c:tx>
          <c:overlay val="0"/>
        </c:title>
        <c:numFmt formatCode="General" sourceLinked="1"/>
        <c:majorTickMark val="out"/>
        <c:minorTickMark val="none"/>
        <c:tickLblPos val="nextTo"/>
        <c:txPr>
          <a:bodyPr/>
          <a:lstStyle/>
          <a:p>
            <a:pPr>
              <a:defRPr sz="2500" baseline="0"/>
            </a:pPr>
            <a:endParaRPr lang="en-US"/>
          </a:p>
        </c:txPr>
        <c:crossAx val="105527168"/>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4" dt="2019-03-04T10:18:03.846" idx="1">
    <p:pos x="45" y="45"/>
    <p:text>Make this a larger font...</p:text>
    <p:extLst mod="1">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3934" y="0"/>
            <a:ext cx="2747865" cy="457200"/>
          </a:xfrm>
          <a:prstGeom prst="rect">
            <a:avLst/>
          </a:prstGeom>
        </p:spPr>
        <p:txBody>
          <a:bodyPr vert="horz" lIns="91440" tIns="45720" rIns="91440" bIns="45720" rtlCol="0" anchor="ctr" anchorCtr="0"/>
          <a:lstStyle>
            <a:lvl1pPr algn="l">
              <a:defRPr sz="1200"/>
            </a:lvl1pPr>
          </a:lstStyle>
          <a:p>
            <a:r>
              <a:rPr lang="en-US" dirty="0"/>
              <a:t>Datalogic </a:t>
            </a:r>
            <a:r>
              <a:rPr lang="en-US" dirty="0" err="1"/>
              <a:t>SpA</a:t>
            </a:r>
            <a:endParaRPr lang="en-US" dirty="0"/>
          </a:p>
        </p:txBody>
      </p:sp>
      <p:sp>
        <p:nvSpPr>
          <p:cNvPr id="3" name="Date Placeholder 2"/>
          <p:cNvSpPr>
            <a:spLocks noGrp="1"/>
          </p:cNvSpPr>
          <p:nvPr>
            <p:ph type="dt" sz="quarter" idx="1"/>
          </p:nvPr>
        </p:nvSpPr>
        <p:spPr>
          <a:xfrm>
            <a:off x="3884613" y="0"/>
            <a:ext cx="2749452" cy="457200"/>
          </a:xfrm>
          <a:prstGeom prst="rect">
            <a:avLst/>
          </a:prstGeom>
        </p:spPr>
        <p:txBody>
          <a:bodyPr vert="horz" lIns="91440" tIns="45720" rIns="91440" bIns="45720" rtlCol="0" anchor="ctr" anchorCtr="0"/>
          <a:lstStyle>
            <a:lvl1pPr algn="r">
              <a:defRPr sz="1200"/>
            </a:lvl1pPr>
          </a:lstStyle>
          <a:p>
            <a:fld id="{243C4086-E6B8-4FAC-8B49-86792EFC9406}" type="datetimeFigureOut">
              <a:rPr lang="en-US" smtClean="0"/>
              <a:t>6/5/2019</a:t>
            </a:fld>
            <a:endParaRPr lang="en-US"/>
          </a:p>
        </p:txBody>
      </p:sp>
      <p:sp>
        <p:nvSpPr>
          <p:cNvPr id="4" name="Footer Placeholder 3"/>
          <p:cNvSpPr>
            <a:spLocks noGrp="1"/>
          </p:cNvSpPr>
          <p:nvPr>
            <p:ph type="ftr" sz="quarter" idx="2"/>
          </p:nvPr>
        </p:nvSpPr>
        <p:spPr>
          <a:xfrm>
            <a:off x="242596" y="8685213"/>
            <a:ext cx="5001208" cy="457200"/>
          </a:xfrm>
          <a:prstGeom prst="rect">
            <a:avLst/>
          </a:prstGeom>
        </p:spPr>
        <p:txBody>
          <a:bodyPr vert="horz" lIns="91440" tIns="45720" rIns="91440" bIns="45720" rtlCol="0" anchor="ctr" anchorCtr="0"/>
          <a:lstStyle>
            <a:lvl1pPr algn="l">
              <a:defRPr sz="1200"/>
            </a:lvl1pPr>
          </a:lstStyle>
          <a:p>
            <a:r>
              <a:rPr lang="en-US" dirty="0"/>
              <a:t>© 2014 Datalogic </a:t>
            </a:r>
            <a:r>
              <a:rPr lang="en-US" dirty="0" err="1"/>
              <a:t>SpA</a:t>
            </a:r>
            <a:r>
              <a:rPr lang="en-US" dirty="0"/>
              <a:t> • Confidential Proprietary Information</a:t>
            </a:r>
          </a:p>
        </p:txBody>
      </p:sp>
      <p:sp>
        <p:nvSpPr>
          <p:cNvPr id="5" name="Slide Number Placeholder 4"/>
          <p:cNvSpPr>
            <a:spLocks noGrp="1"/>
          </p:cNvSpPr>
          <p:nvPr>
            <p:ph type="sldNum" sz="quarter" idx="3"/>
          </p:nvPr>
        </p:nvSpPr>
        <p:spPr>
          <a:xfrm>
            <a:off x="5719666" y="8685213"/>
            <a:ext cx="914400" cy="457200"/>
          </a:xfrm>
          <a:prstGeom prst="rect">
            <a:avLst/>
          </a:prstGeom>
        </p:spPr>
        <p:txBody>
          <a:bodyPr vert="horz" lIns="91440" tIns="45720" rIns="91440" bIns="45720" rtlCol="0" anchor="ctr" anchorCtr="0"/>
          <a:lstStyle>
            <a:lvl1pPr algn="r">
              <a:defRPr sz="1200"/>
            </a:lvl1pPr>
          </a:lstStyle>
          <a:p>
            <a:fld id="{6B5BD616-3E75-48FD-9DBD-810B11F47F92}" type="slidenum">
              <a:rPr lang="en-US" smtClean="0"/>
              <a:t>‹#›</a:t>
            </a:fld>
            <a:endParaRPr lang="en-US"/>
          </a:p>
        </p:txBody>
      </p:sp>
    </p:spTree>
    <p:extLst>
      <p:ext uri="{BB962C8B-B14F-4D97-AF65-F5344CB8AC3E}">
        <p14:creationId xmlns:p14="http://schemas.microsoft.com/office/powerpoint/2010/main" val="8314749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3264" y="0"/>
            <a:ext cx="2738535" cy="457200"/>
          </a:xfrm>
          <a:prstGeom prst="rect">
            <a:avLst/>
          </a:prstGeom>
        </p:spPr>
        <p:txBody>
          <a:bodyPr vert="horz" lIns="91440" tIns="45720" rIns="91440" bIns="45720" rtlCol="0" anchor="ctr" anchorCtr="0"/>
          <a:lstStyle>
            <a:lvl1pPr algn="l">
              <a:defRPr sz="1200"/>
            </a:lvl1pPr>
          </a:lstStyle>
          <a:p>
            <a:r>
              <a:rPr lang="en-US"/>
              <a:t>Datalogic ADC</a:t>
            </a:r>
          </a:p>
        </p:txBody>
      </p:sp>
      <p:sp>
        <p:nvSpPr>
          <p:cNvPr id="3" name="Date Placeholder 2"/>
          <p:cNvSpPr>
            <a:spLocks noGrp="1"/>
          </p:cNvSpPr>
          <p:nvPr>
            <p:ph type="dt" idx="1"/>
          </p:nvPr>
        </p:nvSpPr>
        <p:spPr>
          <a:xfrm>
            <a:off x="3884613" y="0"/>
            <a:ext cx="2749452" cy="457200"/>
          </a:xfrm>
          <a:prstGeom prst="rect">
            <a:avLst/>
          </a:prstGeom>
        </p:spPr>
        <p:txBody>
          <a:bodyPr vert="horz" lIns="91440" tIns="45720" rIns="91440" bIns="45720" rtlCol="0" anchor="ctr" anchorCtr="0"/>
          <a:lstStyle>
            <a:lvl1pPr algn="r">
              <a:defRPr sz="1200"/>
            </a:lvl1pPr>
          </a:lstStyle>
          <a:p>
            <a:fld id="{33B1F6E5-7779-485E-85CA-11118D14BC74}" type="datetimeFigureOut">
              <a:rPr lang="en-US" smtClean="0"/>
              <a:t>6/5/2019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5243804" cy="457200"/>
          </a:xfrm>
          <a:prstGeom prst="rect">
            <a:avLst/>
          </a:prstGeom>
        </p:spPr>
        <p:txBody>
          <a:bodyPr vert="horz" lIns="91440" tIns="45720" rIns="91440" bIns="45720" rtlCol="0" anchor="ctr" anchorCtr="0"/>
          <a:lstStyle>
            <a:lvl1pPr algn="l">
              <a:defRPr sz="1200"/>
            </a:lvl1pPr>
          </a:lstStyle>
          <a:p>
            <a:r>
              <a:rPr lang="en-US"/>
              <a:t>© 2012 Datalogic ADC, Inc. • Confidential Proprietary Information</a:t>
            </a:r>
          </a:p>
        </p:txBody>
      </p:sp>
      <p:sp>
        <p:nvSpPr>
          <p:cNvPr id="7" name="Slide Number Placeholder 6"/>
          <p:cNvSpPr>
            <a:spLocks noGrp="1"/>
          </p:cNvSpPr>
          <p:nvPr>
            <p:ph type="sldNum" sz="quarter" idx="5"/>
          </p:nvPr>
        </p:nvSpPr>
        <p:spPr>
          <a:xfrm>
            <a:off x="5719665" y="8685213"/>
            <a:ext cx="914400" cy="457200"/>
          </a:xfrm>
          <a:prstGeom prst="rect">
            <a:avLst/>
          </a:prstGeom>
        </p:spPr>
        <p:txBody>
          <a:bodyPr vert="horz" lIns="91440" tIns="45720" rIns="91440" bIns="45720" rtlCol="0" anchor="ctr" anchorCtr="0"/>
          <a:lstStyle>
            <a:lvl1pPr algn="r">
              <a:defRPr sz="1200"/>
            </a:lvl1pPr>
          </a:lstStyle>
          <a:p>
            <a:fld id="{D2E23686-9DA1-4420-BB3B-7F364B2BB630}" type="slidenum">
              <a:rPr lang="en-US" smtClean="0"/>
              <a:t>‹#›</a:t>
            </a:fld>
            <a:endParaRPr lang="en-US"/>
          </a:p>
        </p:txBody>
      </p:sp>
    </p:spTree>
    <p:extLst>
      <p:ext uri="{BB962C8B-B14F-4D97-AF65-F5344CB8AC3E}">
        <p14:creationId xmlns:p14="http://schemas.microsoft.com/office/powerpoint/2010/main" val="4272121899"/>
      </p:ext>
    </p:extLst>
  </p:cSld>
  <p:clrMap bg1="lt1" tx1="dk1" bg2="lt2" tx2="dk2" accent1="accent1" accent2="accent2" accent3="accent3" accent4="accent4" accent5="accent5" accent6="accent6" hlink="hlink" folHlink="folHlink"/>
  <p:hf dt="0"/>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AD70-20FD-4170-8999-02770E4571E9}" type="slidenum">
              <a:rPr lang="en-US" smtClean="0"/>
              <a:t>5</a:t>
            </a:fld>
            <a:endParaRPr lang="en-US"/>
          </a:p>
        </p:txBody>
      </p:sp>
    </p:spTree>
    <p:extLst>
      <p:ext uri="{BB962C8B-B14F-4D97-AF65-F5344CB8AC3E}">
        <p14:creationId xmlns:p14="http://schemas.microsoft.com/office/powerpoint/2010/main" val="282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Datalogic</a:t>
            </a:r>
          </a:p>
        </p:txBody>
      </p:sp>
      <p:sp>
        <p:nvSpPr>
          <p:cNvPr id="5" name="Footer Placeholder 4"/>
          <p:cNvSpPr>
            <a:spLocks noGrp="1"/>
          </p:cNvSpPr>
          <p:nvPr>
            <p:ph type="ftr" sz="quarter" idx="11"/>
          </p:nvPr>
        </p:nvSpPr>
        <p:spPr/>
        <p:txBody>
          <a:bodyPr/>
          <a:lstStyle/>
          <a:p>
            <a:r>
              <a:rPr lang="en-US" dirty="0"/>
              <a:t>© 2017 Datalogic  • Confidential Proprietary Information</a:t>
            </a:r>
          </a:p>
        </p:txBody>
      </p:sp>
      <p:sp>
        <p:nvSpPr>
          <p:cNvPr id="6" name="Slide Number Placeholder 5"/>
          <p:cNvSpPr>
            <a:spLocks noGrp="1"/>
          </p:cNvSpPr>
          <p:nvPr>
            <p:ph type="sldNum" sz="quarter" idx="12"/>
          </p:nvPr>
        </p:nvSpPr>
        <p:spPr/>
        <p:txBody>
          <a:bodyPr/>
          <a:lstStyle/>
          <a:p>
            <a:fld id="{D2E23686-9DA1-4420-BB3B-7F364B2BB630}" type="slidenum">
              <a:rPr lang="en-US" smtClean="0"/>
              <a:t>6</a:t>
            </a:fld>
            <a:endParaRPr lang="en-US" dirty="0"/>
          </a:p>
        </p:txBody>
      </p:sp>
    </p:spTree>
    <p:extLst>
      <p:ext uri="{BB962C8B-B14F-4D97-AF65-F5344CB8AC3E}">
        <p14:creationId xmlns:p14="http://schemas.microsoft.com/office/powerpoint/2010/main" val="245890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AD70-20FD-4170-8999-02770E4571E9}" type="slidenum">
              <a:rPr lang="en-US" smtClean="0"/>
              <a:t>7</a:t>
            </a:fld>
            <a:endParaRPr lang="en-US"/>
          </a:p>
        </p:txBody>
      </p:sp>
    </p:spTree>
    <p:extLst>
      <p:ext uri="{BB962C8B-B14F-4D97-AF65-F5344CB8AC3E}">
        <p14:creationId xmlns:p14="http://schemas.microsoft.com/office/powerpoint/2010/main" val="245562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solidFill>
                  <a:prstClr val="black"/>
                </a:solidFill>
              </a:rPr>
              <a:t>Datalogic</a:t>
            </a:r>
          </a:p>
        </p:txBody>
      </p:sp>
      <p:sp>
        <p:nvSpPr>
          <p:cNvPr id="5" name="Footer Placeholder 4"/>
          <p:cNvSpPr>
            <a:spLocks noGrp="1"/>
          </p:cNvSpPr>
          <p:nvPr>
            <p:ph type="ftr" sz="quarter" idx="11"/>
          </p:nvPr>
        </p:nvSpPr>
        <p:spPr/>
        <p:txBody>
          <a:bodyPr/>
          <a:lstStyle/>
          <a:p>
            <a:r>
              <a:rPr lang="en-US" dirty="0">
                <a:solidFill>
                  <a:prstClr val="black"/>
                </a:solidFill>
              </a:rPr>
              <a:t>© 2017 Datalogic  • Confidential Proprietary Information</a:t>
            </a:r>
          </a:p>
        </p:txBody>
      </p:sp>
      <p:sp>
        <p:nvSpPr>
          <p:cNvPr id="6" name="Slide Number Placeholder 5"/>
          <p:cNvSpPr>
            <a:spLocks noGrp="1"/>
          </p:cNvSpPr>
          <p:nvPr>
            <p:ph type="sldNum" sz="quarter" idx="12"/>
          </p:nvPr>
        </p:nvSpPr>
        <p:spPr/>
        <p:txBody>
          <a:bodyPr/>
          <a:lstStyle/>
          <a:p>
            <a:fld id="{D2E23686-9DA1-4420-BB3B-7F364B2BB63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7906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solidFill>
                  <a:prstClr val="black"/>
                </a:solidFill>
              </a:rPr>
              <a:t>Datalogic</a:t>
            </a:r>
          </a:p>
        </p:txBody>
      </p:sp>
      <p:sp>
        <p:nvSpPr>
          <p:cNvPr id="5" name="Footer Placeholder 4"/>
          <p:cNvSpPr>
            <a:spLocks noGrp="1"/>
          </p:cNvSpPr>
          <p:nvPr>
            <p:ph type="ftr" sz="quarter" idx="11"/>
          </p:nvPr>
        </p:nvSpPr>
        <p:spPr/>
        <p:txBody>
          <a:bodyPr/>
          <a:lstStyle/>
          <a:p>
            <a:r>
              <a:rPr lang="en-US" dirty="0">
                <a:solidFill>
                  <a:prstClr val="black"/>
                </a:solidFill>
              </a:rPr>
              <a:t>© 2017 Datalogic  • Confidential Proprietary Information</a:t>
            </a:r>
          </a:p>
        </p:txBody>
      </p:sp>
      <p:sp>
        <p:nvSpPr>
          <p:cNvPr id="6" name="Slide Number Placeholder 5"/>
          <p:cNvSpPr>
            <a:spLocks noGrp="1"/>
          </p:cNvSpPr>
          <p:nvPr>
            <p:ph type="sldNum" sz="quarter" idx="12"/>
          </p:nvPr>
        </p:nvSpPr>
        <p:spPr/>
        <p:txBody>
          <a:bodyPr/>
          <a:lstStyle/>
          <a:p>
            <a:fld id="{D2E23686-9DA1-4420-BB3B-7F364B2BB63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9437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solidFill>
                  <a:prstClr val="black"/>
                </a:solidFill>
              </a:rPr>
              <a:t>Datalogic</a:t>
            </a:r>
          </a:p>
        </p:txBody>
      </p:sp>
      <p:sp>
        <p:nvSpPr>
          <p:cNvPr id="5" name="Footer Placeholder 4"/>
          <p:cNvSpPr>
            <a:spLocks noGrp="1"/>
          </p:cNvSpPr>
          <p:nvPr>
            <p:ph type="ftr" sz="quarter" idx="11"/>
          </p:nvPr>
        </p:nvSpPr>
        <p:spPr/>
        <p:txBody>
          <a:bodyPr/>
          <a:lstStyle/>
          <a:p>
            <a:r>
              <a:rPr lang="en-US" dirty="0">
                <a:solidFill>
                  <a:prstClr val="black"/>
                </a:solidFill>
              </a:rPr>
              <a:t>© 2017 Datalogic  • Confidential Proprietary Information</a:t>
            </a:r>
          </a:p>
        </p:txBody>
      </p:sp>
      <p:sp>
        <p:nvSpPr>
          <p:cNvPr id="6" name="Slide Number Placeholder 5"/>
          <p:cNvSpPr>
            <a:spLocks noGrp="1"/>
          </p:cNvSpPr>
          <p:nvPr>
            <p:ph type="sldNum" sz="quarter" idx="12"/>
          </p:nvPr>
        </p:nvSpPr>
        <p:spPr/>
        <p:txBody>
          <a:bodyPr/>
          <a:lstStyle/>
          <a:p>
            <a:fld id="{D2E23686-9DA1-4420-BB3B-7F364B2BB63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4494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1339"/>
            <a:ext cx="5486400" cy="4114800"/>
          </a:xfrm>
        </p:spPr>
        <p:txBody>
          <a:bodyPr/>
          <a:lstStyle/>
          <a:p>
            <a:r>
              <a:rPr lang="en-US" dirty="0"/>
              <a:t>Add</a:t>
            </a:r>
            <a:r>
              <a:rPr lang="en-US" baseline="0" dirty="0"/>
              <a:t> images of various Mounts</a:t>
            </a:r>
          </a:p>
        </p:txBody>
      </p:sp>
      <p:sp>
        <p:nvSpPr>
          <p:cNvPr id="4" name="Header Placeholder 3"/>
          <p:cNvSpPr>
            <a:spLocks noGrp="1"/>
          </p:cNvSpPr>
          <p:nvPr>
            <p:ph type="hdr" sz="quarter" idx="10"/>
          </p:nvPr>
        </p:nvSpPr>
        <p:spPr/>
        <p:txBody>
          <a:bodyPr/>
          <a:lstStyle/>
          <a:p>
            <a:r>
              <a:rPr lang="en-US" dirty="0">
                <a:solidFill>
                  <a:prstClr val="black"/>
                </a:solidFill>
              </a:rPr>
              <a:t>Datalogic</a:t>
            </a:r>
          </a:p>
        </p:txBody>
      </p:sp>
      <p:sp>
        <p:nvSpPr>
          <p:cNvPr id="5" name="Footer Placeholder 4"/>
          <p:cNvSpPr>
            <a:spLocks noGrp="1"/>
          </p:cNvSpPr>
          <p:nvPr>
            <p:ph type="ftr" sz="quarter" idx="11"/>
          </p:nvPr>
        </p:nvSpPr>
        <p:spPr/>
        <p:txBody>
          <a:bodyPr/>
          <a:lstStyle/>
          <a:p>
            <a:r>
              <a:rPr lang="en-US" dirty="0">
                <a:solidFill>
                  <a:prstClr val="black"/>
                </a:solidFill>
              </a:rPr>
              <a:t>© 2017 Datalogic  • Confidential Proprietary Information</a:t>
            </a:r>
          </a:p>
        </p:txBody>
      </p:sp>
      <p:sp>
        <p:nvSpPr>
          <p:cNvPr id="6" name="Slide Number Placeholder 5"/>
          <p:cNvSpPr>
            <a:spLocks noGrp="1"/>
          </p:cNvSpPr>
          <p:nvPr>
            <p:ph type="sldNum" sz="quarter" idx="12"/>
          </p:nvPr>
        </p:nvSpPr>
        <p:spPr/>
        <p:txBody>
          <a:bodyPr/>
          <a:lstStyle/>
          <a:p>
            <a:fld id="{D2E23686-9DA1-4420-BB3B-7F364B2BB63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7950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solidFill>
                  <a:prstClr val="black"/>
                </a:solidFill>
              </a:rPr>
              <a:t>Datalogic</a:t>
            </a:r>
          </a:p>
        </p:txBody>
      </p:sp>
      <p:sp>
        <p:nvSpPr>
          <p:cNvPr id="5" name="Footer Placeholder 4"/>
          <p:cNvSpPr>
            <a:spLocks noGrp="1"/>
          </p:cNvSpPr>
          <p:nvPr>
            <p:ph type="ftr" sz="quarter" idx="11"/>
          </p:nvPr>
        </p:nvSpPr>
        <p:spPr/>
        <p:txBody>
          <a:bodyPr/>
          <a:lstStyle/>
          <a:p>
            <a:r>
              <a:rPr lang="en-US" dirty="0">
                <a:solidFill>
                  <a:prstClr val="black"/>
                </a:solidFill>
              </a:rPr>
              <a:t>© 2017 Datalogic  • Confidential Proprietary Information</a:t>
            </a:r>
          </a:p>
        </p:txBody>
      </p:sp>
      <p:sp>
        <p:nvSpPr>
          <p:cNvPr id="6" name="Slide Number Placeholder 5"/>
          <p:cNvSpPr>
            <a:spLocks noGrp="1"/>
          </p:cNvSpPr>
          <p:nvPr>
            <p:ph type="sldNum" sz="quarter" idx="12"/>
          </p:nvPr>
        </p:nvSpPr>
        <p:spPr/>
        <p:txBody>
          <a:bodyPr/>
          <a:lstStyle/>
          <a:p>
            <a:fld id="{D2E23686-9DA1-4420-BB3B-7F364B2BB63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73601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datalogic.com"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datalogic.com"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datalogic.com"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datalogic.com"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datalogic.com" TargetMode="External"/><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45288" y="2054413"/>
            <a:ext cx="12682835" cy="4465121"/>
          </a:xfrm>
        </p:spPr>
        <p:txBody>
          <a:bodyPr/>
          <a:lstStyle>
            <a:lvl1pPr algn="r">
              <a:lnSpc>
                <a:spcPct val="80000"/>
              </a:lnSpc>
              <a:defRPr sz="14000" b="1" baseline="0">
                <a:solidFill>
                  <a:srgbClr val="002596"/>
                </a:solidFill>
                <a:latin typeface="+mj-lt"/>
                <a:cs typeface="Lucida Sans"/>
              </a:defRPr>
            </a:lvl1pPr>
          </a:lstStyle>
          <a:p>
            <a:r>
              <a:rPr lang="en-US" dirty="0"/>
              <a:t>PRESENTATION</a:t>
            </a:r>
            <a:br>
              <a:rPr lang="en-US" dirty="0"/>
            </a:br>
            <a:r>
              <a:rPr lang="en-US" dirty="0"/>
              <a:t>TITLE</a:t>
            </a:r>
          </a:p>
        </p:txBody>
      </p:sp>
      <p:sp>
        <p:nvSpPr>
          <p:cNvPr id="10" name="CasellaDiTesto 9">
            <a:extLst>
              <a:ext uri="{FF2B5EF4-FFF2-40B4-BE49-F238E27FC236}">
                <a16:creationId xmlns:a16="http://schemas.microsoft.com/office/drawing/2014/main" id="{A87268AF-8D52-2343-81B5-FA27C2F5D7B4}"/>
              </a:ext>
            </a:extLst>
          </p:cNvPr>
          <p:cNvSpPr txBox="1"/>
          <p:nvPr userDrawn="1"/>
        </p:nvSpPr>
        <p:spPr>
          <a:xfrm>
            <a:off x="18694433" y="13113299"/>
            <a:ext cx="5083142" cy="369332"/>
          </a:xfrm>
          <a:prstGeom prst="rect">
            <a:avLst/>
          </a:prstGeom>
          <a:noFill/>
        </p:spPr>
        <p:txBody>
          <a:bodyPr wrap="square" lIns="182843" tIns="91422" rIns="182843" bIns="91422"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it-IT" sz="1200" dirty="0">
                <a:solidFill>
                  <a:srgbClr val="575757"/>
                </a:solidFill>
                <a:latin typeface="+mj-lt"/>
              </a:rPr>
              <a:t>Copyright</a:t>
            </a:r>
            <a:r>
              <a:rPr lang="it-IT" sz="1200" baseline="0" dirty="0">
                <a:solidFill>
                  <a:srgbClr val="575757"/>
                </a:solidFill>
                <a:latin typeface="+mj-lt"/>
              </a:rPr>
              <a:t> Datalogic 2019 – </a:t>
            </a:r>
            <a:r>
              <a:rPr lang="it-IT" sz="1200" baseline="0" dirty="0" err="1">
                <a:solidFill>
                  <a:srgbClr val="575757"/>
                </a:solidFill>
                <a:latin typeface="+mj-lt"/>
              </a:rPr>
              <a:t>Confidential</a:t>
            </a:r>
            <a:r>
              <a:rPr lang="it-IT" sz="1200" baseline="0" dirty="0">
                <a:solidFill>
                  <a:srgbClr val="575757"/>
                </a:solidFill>
                <a:latin typeface="+mj-lt"/>
              </a:rPr>
              <a:t> </a:t>
            </a:r>
            <a:r>
              <a:rPr lang="it-IT" sz="1200" baseline="0" dirty="0" err="1">
                <a:solidFill>
                  <a:srgbClr val="575757"/>
                </a:solidFill>
                <a:latin typeface="+mj-lt"/>
              </a:rPr>
              <a:t>Proprietary</a:t>
            </a:r>
            <a:r>
              <a:rPr lang="it-IT" sz="1200" baseline="0" dirty="0">
                <a:solidFill>
                  <a:srgbClr val="575757"/>
                </a:solidFill>
                <a:latin typeface="+mj-lt"/>
              </a:rPr>
              <a:t> Information</a:t>
            </a:r>
            <a:endParaRPr lang="it-IT" sz="1200" u="sng" dirty="0">
              <a:solidFill>
                <a:srgbClr val="575757"/>
              </a:solidFill>
              <a:uFill>
                <a:solidFill>
                  <a:srgbClr val="9454C3"/>
                </a:solidFill>
              </a:uFill>
              <a:latin typeface="+mj-lt"/>
              <a:hlinkClick r:id="rId3">
                <a:extLst>
                  <a:ext uri="{A12FA001-AC4F-418D-AE19-62706E023703}">
                    <ahyp:hlinkClr xmlns:ahyp="http://schemas.microsoft.com/office/drawing/2018/hyperlinkcolor" val="tx"/>
                  </a:ext>
                </a:extLst>
              </a:hlinkClick>
            </a:endParaRPr>
          </a:p>
        </p:txBody>
      </p:sp>
      <p:pic>
        <p:nvPicPr>
          <p:cNvPr id="12" name="Picture 7">
            <a:extLst>
              <a:ext uri="{FF2B5EF4-FFF2-40B4-BE49-F238E27FC236}">
                <a16:creationId xmlns:a16="http://schemas.microsoft.com/office/drawing/2014/main" id="{444B48FE-4B2F-4D33-AF04-1691B4D7E0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553012" y="12589466"/>
            <a:ext cx="710131" cy="833436"/>
          </a:xfrm>
          <a:prstGeom prst="rect">
            <a:avLst/>
          </a:prstGeom>
        </p:spPr>
      </p:pic>
      <p:pic>
        <p:nvPicPr>
          <p:cNvPr id="13" name="Picture 9">
            <a:extLst>
              <a:ext uri="{FF2B5EF4-FFF2-40B4-BE49-F238E27FC236}">
                <a16:creationId xmlns:a16="http://schemas.microsoft.com/office/drawing/2014/main" id="{680D5E14-6293-4668-872E-B32276EBE3D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779273" y="12590905"/>
            <a:ext cx="710739" cy="834150"/>
          </a:xfrm>
          <a:prstGeom prst="rect">
            <a:avLst/>
          </a:prstGeom>
        </p:spPr>
      </p:pic>
      <p:pic>
        <p:nvPicPr>
          <p:cNvPr id="14" name="Immagin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9226237" y="12313920"/>
            <a:ext cx="3941619" cy="677521"/>
          </a:xfrm>
          <a:prstGeom prst="rect">
            <a:avLst/>
          </a:prstGeom>
        </p:spPr>
      </p:pic>
      <p:sp>
        <p:nvSpPr>
          <p:cNvPr id="6" name="Segnaposto testo 5"/>
          <p:cNvSpPr>
            <a:spLocks noGrp="1"/>
          </p:cNvSpPr>
          <p:nvPr>
            <p:ph type="body" sz="quarter" idx="11" hasCustomPrompt="1"/>
          </p:nvPr>
        </p:nvSpPr>
        <p:spPr>
          <a:xfrm>
            <a:off x="10714038" y="10760075"/>
            <a:ext cx="12450762" cy="1066800"/>
          </a:xfrm>
        </p:spPr>
        <p:txBody>
          <a:bodyPr>
            <a:noAutofit/>
          </a:bodyPr>
          <a:lstStyle>
            <a:lvl1pPr marL="0" indent="0" algn="r">
              <a:buNone/>
              <a:defRPr lang="it-IT" sz="5000" b="0" kern="1200" baseline="0" dirty="0" smtClean="0">
                <a:solidFill>
                  <a:srgbClr val="4A4A4A"/>
                </a:solidFill>
                <a:latin typeface="+mj-lt"/>
                <a:ea typeface="+mj-ea"/>
                <a:cs typeface="Lucida Sans"/>
              </a:defRPr>
            </a:lvl1pPr>
            <a:lvl2pPr>
              <a:defRPr lang="it-IT" sz="14000" b="1" kern="1200" baseline="0" dirty="0" smtClean="0">
                <a:solidFill>
                  <a:srgbClr val="002596"/>
                </a:solidFill>
                <a:latin typeface="+mj-lt"/>
                <a:ea typeface="+mj-ea"/>
                <a:cs typeface="Lucida Sans"/>
              </a:defRPr>
            </a:lvl2pPr>
            <a:lvl3pPr>
              <a:defRPr lang="it-IT" sz="14000" b="1" kern="1200" baseline="0" dirty="0" smtClean="0">
                <a:solidFill>
                  <a:srgbClr val="002596"/>
                </a:solidFill>
                <a:latin typeface="+mj-lt"/>
                <a:ea typeface="+mj-ea"/>
                <a:cs typeface="Lucida Sans"/>
              </a:defRPr>
            </a:lvl3pPr>
            <a:lvl4pPr>
              <a:defRPr lang="it-IT" sz="14000" b="1" kern="1200" baseline="0" dirty="0" smtClean="0">
                <a:solidFill>
                  <a:srgbClr val="002596"/>
                </a:solidFill>
                <a:latin typeface="+mj-lt"/>
                <a:ea typeface="+mj-ea"/>
                <a:cs typeface="Lucida Sans"/>
              </a:defRPr>
            </a:lvl4pPr>
            <a:lvl5pPr>
              <a:defRPr lang="it-IT" sz="14000" b="1" kern="1200" baseline="0" dirty="0">
                <a:solidFill>
                  <a:srgbClr val="002596"/>
                </a:solidFill>
                <a:latin typeface="+mj-lt"/>
                <a:ea typeface="+mj-ea"/>
                <a:cs typeface="Lucida Sans"/>
              </a:defRPr>
            </a:lvl5pPr>
          </a:lstStyle>
          <a:p>
            <a:pPr lvl="0"/>
            <a:r>
              <a:rPr lang="it-IT" dirty="0"/>
              <a:t>Speaker &lt;&lt;</a:t>
            </a:r>
            <a:r>
              <a:rPr lang="it-IT" dirty="0" err="1"/>
              <a:t>Name</a:t>
            </a:r>
            <a:r>
              <a:rPr lang="it-IT" dirty="0"/>
              <a:t> </a:t>
            </a:r>
            <a:r>
              <a:rPr lang="it-IT" dirty="0" err="1"/>
              <a:t>Surname</a:t>
            </a:r>
            <a:r>
              <a:rPr lang="it-IT" dirty="0"/>
              <a:t>&gt;&gt;</a:t>
            </a:r>
          </a:p>
        </p:txBody>
      </p:sp>
    </p:spTree>
    <p:extLst>
      <p:ext uri="{BB962C8B-B14F-4D97-AF65-F5344CB8AC3E}">
        <p14:creationId xmlns:p14="http://schemas.microsoft.com/office/powerpoint/2010/main" val="299108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0"/>
            </a:lvl1p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a:p>
        </p:txBody>
      </p:sp>
      <p:sp>
        <p:nvSpPr>
          <p:cNvPr id="10" name="CasellaDiTesto 9">
            <a:extLst>
              <a:ext uri="{FF2B5EF4-FFF2-40B4-BE49-F238E27FC236}">
                <a16:creationId xmlns:a16="http://schemas.microsoft.com/office/drawing/2014/main" id="{A87268AF-8D52-2343-81B5-FA27C2F5D7B4}"/>
              </a:ext>
            </a:extLst>
          </p:cNvPr>
          <p:cNvSpPr txBox="1"/>
          <p:nvPr userDrawn="1"/>
        </p:nvSpPr>
        <p:spPr>
          <a:xfrm>
            <a:off x="18694433" y="13113299"/>
            <a:ext cx="5083142" cy="369332"/>
          </a:xfrm>
          <a:prstGeom prst="rect">
            <a:avLst/>
          </a:prstGeom>
          <a:noFill/>
        </p:spPr>
        <p:txBody>
          <a:bodyPr wrap="square" lIns="182843" tIns="91422" rIns="182843" bIns="91422"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it-IT" sz="1200" dirty="0">
                <a:solidFill>
                  <a:srgbClr val="575757"/>
                </a:solidFill>
                <a:latin typeface="+mj-lt"/>
              </a:rPr>
              <a:t>Copyright</a:t>
            </a:r>
            <a:r>
              <a:rPr lang="it-IT" sz="1200" baseline="0" dirty="0">
                <a:solidFill>
                  <a:srgbClr val="575757"/>
                </a:solidFill>
                <a:latin typeface="+mj-lt"/>
              </a:rPr>
              <a:t> Datalogic 2019 – </a:t>
            </a:r>
            <a:r>
              <a:rPr lang="it-IT" sz="1200" baseline="0" dirty="0" err="1">
                <a:solidFill>
                  <a:srgbClr val="575757"/>
                </a:solidFill>
                <a:latin typeface="+mj-lt"/>
              </a:rPr>
              <a:t>Confidential</a:t>
            </a:r>
            <a:r>
              <a:rPr lang="it-IT" sz="1200" baseline="0" dirty="0">
                <a:solidFill>
                  <a:srgbClr val="575757"/>
                </a:solidFill>
                <a:latin typeface="+mj-lt"/>
              </a:rPr>
              <a:t> </a:t>
            </a:r>
            <a:r>
              <a:rPr lang="it-IT" sz="1200" baseline="0" dirty="0" err="1">
                <a:solidFill>
                  <a:srgbClr val="575757"/>
                </a:solidFill>
                <a:latin typeface="+mj-lt"/>
              </a:rPr>
              <a:t>Proprietary</a:t>
            </a:r>
            <a:r>
              <a:rPr lang="it-IT" sz="1200" baseline="0" dirty="0">
                <a:solidFill>
                  <a:srgbClr val="575757"/>
                </a:solidFill>
                <a:latin typeface="+mj-lt"/>
              </a:rPr>
              <a:t> Information</a:t>
            </a:r>
            <a:endParaRPr lang="it-IT" sz="1200" u="sng" dirty="0">
              <a:solidFill>
                <a:srgbClr val="575757"/>
              </a:solidFill>
              <a:uFill>
                <a:solidFill>
                  <a:srgbClr val="9454C3"/>
                </a:solidFill>
              </a:uFill>
              <a:latin typeface="+mj-lt"/>
              <a:hlinkClick r:id="rId3">
                <a:extLst>
                  <a:ext uri="{A12FA001-AC4F-418D-AE19-62706E023703}">
                    <ahyp:hlinkClr xmlns:ahyp="http://schemas.microsoft.com/office/drawing/2018/hyperlinkcolor" val="tx"/>
                  </a:ext>
                </a:extLst>
              </a:hlinkClick>
            </a:endParaRPr>
          </a:p>
        </p:txBody>
      </p:sp>
      <p:pic>
        <p:nvPicPr>
          <p:cNvPr id="11" name="Picture 7">
            <a:extLst>
              <a:ext uri="{FF2B5EF4-FFF2-40B4-BE49-F238E27FC236}">
                <a16:creationId xmlns:a16="http://schemas.microsoft.com/office/drawing/2014/main" id="{444B48FE-4B2F-4D33-AF04-1691B4D7E0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553012" y="12589466"/>
            <a:ext cx="710131" cy="833436"/>
          </a:xfrm>
          <a:prstGeom prst="rect">
            <a:avLst/>
          </a:prstGeom>
        </p:spPr>
      </p:pic>
      <p:pic>
        <p:nvPicPr>
          <p:cNvPr id="12" name="Picture 9">
            <a:extLst>
              <a:ext uri="{FF2B5EF4-FFF2-40B4-BE49-F238E27FC236}">
                <a16:creationId xmlns:a16="http://schemas.microsoft.com/office/drawing/2014/main" id="{680D5E14-6293-4668-872E-B32276EBE3D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779273" y="12590905"/>
            <a:ext cx="710739" cy="834150"/>
          </a:xfrm>
          <a:prstGeom prst="rect">
            <a:avLst/>
          </a:prstGeom>
        </p:spPr>
      </p:pic>
      <p:pic>
        <p:nvPicPr>
          <p:cNvPr id="13" name="Immagin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205200" y="12573633"/>
            <a:ext cx="2962656" cy="509248"/>
          </a:xfrm>
          <a:prstGeom prst="rect">
            <a:avLst/>
          </a:prstGeom>
        </p:spPr>
      </p:pic>
    </p:spTree>
    <p:extLst>
      <p:ext uri="{BB962C8B-B14F-4D97-AF65-F5344CB8AC3E}">
        <p14:creationId xmlns:p14="http://schemas.microsoft.com/office/powerpoint/2010/main" val="84239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3164" y="2101916"/>
            <a:ext cx="13442867" cy="3123227"/>
          </a:xfrm>
        </p:spPr>
        <p:txBody>
          <a:bodyPr anchor="t"/>
          <a:lstStyle>
            <a:lvl1pPr marL="0" marR="0" indent="0" algn="l" defTabSz="2177278" rtl="0" eaLnBrk="1" fontAlgn="auto" latinLnBrk="0" hangingPunct="1">
              <a:lnSpc>
                <a:spcPct val="80000"/>
              </a:lnSpc>
              <a:spcBef>
                <a:spcPct val="0"/>
              </a:spcBef>
              <a:spcAft>
                <a:spcPts val="0"/>
              </a:spcAft>
              <a:buClrTx/>
              <a:buSzTx/>
              <a:buFontTx/>
              <a:buNone/>
              <a:tabLst/>
              <a:defRPr sz="12000" b="1" cap="none" baseline="0">
                <a:solidFill>
                  <a:srgbClr val="002596"/>
                </a:solidFill>
              </a:defRPr>
            </a:lvl1pPr>
          </a:lstStyle>
          <a:p>
            <a:r>
              <a:rPr lang="en-US" dirty="0"/>
              <a:t>1.A</a:t>
            </a:r>
            <a:br>
              <a:rPr lang="en-US" dirty="0"/>
            </a:br>
            <a:r>
              <a:rPr lang="en-US" dirty="0"/>
              <a:t>DIVISION SLIDE</a:t>
            </a:r>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dirty="0"/>
          </a:p>
        </p:txBody>
      </p:sp>
      <p:sp>
        <p:nvSpPr>
          <p:cNvPr id="9" name="CasellaDiTesto 8">
            <a:extLst>
              <a:ext uri="{FF2B5EF4-FFF2-40B4-BE49-F238E27FC236}">
                <a16:creationId xmlns:a16="http://schemas.microsoft.com/office/drawing/2014/main" id="{A87268AF-8D52-2343-81B5-FA27C2F5D7B4}"/>
              </a:ext>
            </a:extLst>
          </p:cNvPr>
          <p:cNvSpPr txBox="1"/>
          <p:nvPr userDrawn="1"/>
        </p:nvSpPr>
        <p:spPr>
          <a:xfrm>
            <a:off x="18694433" y="13113299"/>
            <a:ext cx="5083142" cy="369332"/>
          </a:xfrm>
          <a:prstGeom prst="rect">
            <a:avLst/>
          </a:prstGeom>
          <a:noFill/>
        </p:spPr>
        <p:txBody>
          <a:bodyPr wrap="square" lIns="182843" tIns="91422" rIns="182843" bIns="91422"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it-IT" sz="1200" dirty="0">
                <a:solidFill>
                  <a:srgbClr val="575757"/>
                </a:solidFill>
                <a:latin typeface="+mj-lt"/>
              </a:rPr>
              <a:t>Copyright</a:t>
            </a:r>
            <a:r>
              <a:rPr lang="it-IT" sz="1200" baseline="0" dirty="0">
                <a:solidFill>
                  <a:srgbClr val="575757"/>
                </a:solidFill>
                <a:latin typeface="+mj-lt"/>
              </a:rPr>
              <a:t> Datalogic 2019 – </a:t>
            </a:r>
            <a:r>
              <a:rPr lang="it-IT" sz="1200" baseline="0" dirty="0" err="1">
                <a:solidFill>
                  <a:srgbClr val="575757"/>
                </a:solidFill>
                <a:latin typeface="+mj-lt"/>
              </a:rPr>
              <a:t>Confidential</a:t>
            </a:r>
            <a:r>
              <a:rPr lang="it-IT" sz="1200" baseline="0" dirty="0">
                <a:solidFill>
                  <a:srgbClr val="575757"/>
                </a:solidFill>
                <a:latin typeface="+mj-lt"/>
              </a:rPr>
              <a:t> </a:t>
            </a:r>
            <a:r>
              <a:rPr lang="it-IT" sz="1200" baseline="0" dirty="0" err="1">
                <a:solidFill>
                  <a:srgbClr val="575757"/>
                </a:solidFill>
                <a:latin typeface="+mj-lt"/>
              </a:rPr>
              <a:t>Proprietary</a:t>
            </a:r>
            <a:r>
              <a:rPr lang="it-IT" sz="1200" baseline="0" dirty="0">
                <a:solidFill>
                  <a:srgbClr val="575757"/>
                </a:solidFill>
                <a:latin typeface="+mj-lt"/>
              </a:rPr>
              <a:t> Information</a:t>
            </a:r>
            <a:endParaRPr lang="it-IT" sz="1200" u="sng" dirty="0">
              <a:solidFill>
                <a:srgbClr val="575757"/>
              </a:solidFill>
              <a:uFill>
                <a:solidFill>
                  <a:srgbClr val="9454C3"/>
                </a:solidFill>
              </a:uFill>
              <a:latin typeface="+mj-lt"/>
              <a:hlinkClick r:id="rId3">
                <a:extLst>
                  <a:ext uri="{A12FA001-AC4F-418D-AE19-62706E023703}">
                    <ahyp:hlinkClr xmlns:ahyp="http://schemas.microsoft.com/office/drawing/2018/hyperlinkcolor" val="tx"/>
                  </a:ext>
                </a:extLst>
              </a:hlinkClick>
            </a:endParaRPr>
          </a:p>
        </p:txBody>
      </p:sp>
      <p:pic>
        <p:nvPicPr>
          <p:cNvPr id="10" name="Picture 7">
            <a:extLst>
              <a:ext uri="{FF2B5EF4-FFF2-40B4-BE49-F238E27FC236}">
                <a16:creationId xmlns:a16="http://schemas.microsoft.com/office/drawing/2014/main" id="{444B48FE-4B2F-4D33-AF04-1691B4D7E0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553012" y="12589466"/>
            <a:ext cx="710131" cy="833436"/>
          </a:xfrm>
          <a:prstGeom prst="rect">
            <a:avLst/>
          </a:prstGeom>
        </p:spPr>
      </p:pic>
      <p:pic>
        <p:nvPicPr>
          <p:cNvPr id="11" name="Picture 9">
            <a:extLst>
              <a:ext uri="{FF2B5EF4-FFF2-40B4-BE49-F238E27FC236}">
                <a16:creationId xmlns:a16="http://schemas.microsoft.com/office/drawing/2014/main" id="{680D5E14-6293-4668-872E-B32276EBE3D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779273" y="12590905"/>
            <a:ext cx="710739" cy="834150"/>
          </a:xfrm>
          <a:prstGeom prst="rect">
            <a:avLst/>
          </a:prstGeom>
        </p:spPr>
      </p:pic>
      <p:pic>
        <p:nvPicPr>
          <p:cNvPr id="12" name="Immagin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205200" y="12573633"/>
            <a:ext cx="2962656" cy="509248"/>
          </a:xfrm>
          <a:prstGeom prst="rect">
            <a:avLst/>
          </a:prstGeom>
        </p:spPr>
      </p:pic>
    </p:spTree>
    <p:extLst>
      <p:ext uri="{BB962C8B-B14F-4D97-AF65-F5344CB8AC3E}">
        <p14:creationId xmlns:p14="http://schemas.microsoft.com/office/powerpoint/2010/main" val="379841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Click to edit Master title style</a:t>
            </a:r>
          </a:p>
        </p:txBody>
      </p:sp>
      <p:sp>
        <p:nvSpPr>
          <p:cNvPr id="4" name="Content Placeholder 3"/>
          <p:cNvSpPr>
            <a:spLocks noGrp="1"/>
          </p:cNvSpPr>
          <p:nvPr>
            <p:ph sz="half" idx="2" hasCustomPrompt="1"/>
          </p:nvPr>
        </p:nvSpPr>
        <p:spPr>
          <a:xfrm>
            <a:off x="11530635" y="3200400"/>
            <a:ext cx="11208798" cy="9157316"/>
          </a:xfrm>
        </p:spPr>
        <p:txBody>
          <a:bodyPr/>
          <a:lstStyle>
            <a:lvl1pPr>
              <a:defRPr sz="3800"/>
            </a:lvl1pPr>
            <a:lvl2pPr>
              <a:defRPr sz="3300"/>
            </a:lvl2pPr>
            <a:lvl3pPr>
              <a:defRPr sz="2900"/>
            </a:lvl3pPr>
            <a:lvl4pPr>
              <a:defRPr sz="2900"/>
            </a:lvl4pPr>
            <a:lvl5pPr>
              <a:defRPr sz="2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2C2BF82-A7EA-419E-A6D8-59190EA55268}" type="slidenum">
              <a:rPr lang="en-US" smtClean="0"/>
              <a:t>‹#›</a:t>
            </a:fld>
            <a:endParaRPr lang="en-US"/>
          </a:p>
        </p:txBody>
      </p:sp>
      <p:sp>
        <p:nvSpPr>
          <p:cNvPr id="8" name="Segnaposto immagine 2"/>
          <p:cNvSpPr>
            <a:spLocks noGrp="1"/>
          </p:cNvSpPr>
          <p:nvPr>
            <p:ph type="pic" idx="13" hasCustomPrompt="1"/>
          </p:nvPr>
        </p:nvSpPr>
        <p:spPr>
          <a:xfrm>
            <a:off x="1425039" y="3200400"/>
            <a:ext cx="9642764" cy="9093696"/>
          </a:xfrm>
          <a:prstGeom prst="rect">
            <a:avLst/>
          </a:prstGeom>
        </p:spPr>
        <p:txBody>
          <a:bodyPr>
            <a:normAutofit/>
          </a:bodyPr>
          <a:lstStyle>
            <a:lvl1pPr marL="0" indent="0">
              <a:buNone/>
              <a:defRPr sz="38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r>
              <a:rPr lang="en-US" dirty="0"/>
              <a:t>Click icon to add picture</a:t>
            </a:r>
          </a:p>
        </p:txBody>
      </p:sp>
      <p:sp>
        <p:nvSpPr>
          <p:cNvPr id="12" name="CasellaDiTesto 11">
            <a:extLst>
              <a:ext uri="{FF2B5EF4-FFF2-40B4-BE49-F238E27FC236}">
                <a16:creationId xmlns:a16="http://schemas.microsoft.com/office/drawing/2014/main" id="{A87268AF-8D52-2343-81B5-FA27C2F5D7B4}"/>
              </a:ext>
            </a:extLst>
          </p:cNvPr>
          <p:cNvSpPr txBox="1"/>
          <p:nvPr userDrawn="1"/>
        </p:nvSpPr>
        <p:spPr>
          <a:xfrm>
            <a:off x="18694433" y="13113299"/>
            <a:ext cx="5083142" cy="369332"/>
          </a:xfrm>
          <a:prstGeom prst="rect">
            <a:avLst/>
          </a:prstGeom>
          <a:noFill/>
        </p:spPr>
        <p:txBody>
          <a:bodyPr wrap="square" lIns="182843" tIns="91422" rIns="182843" bIns="91422"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it-IT" sz="1200" dirty="0">
                <a:solidFill>
                  <a:srgbClr val="575757"/>
                </a:solidFill>
                <a:latin typeface="+mj-lt"/>
              </a:rPr>
              <a:t>Copyright</a:t>
            </a:r>
            <a:r>
              <a:rPr lang="it-IT" sz="1200" baseline="0" dirty="0">
                <a:solidFill>
                  <a:srgbClr val="575757"/>
                </a:solidFill>
                <a:latin typeface="+mj-lt"/>
              </a:rPr>
              <a:t> Datalogic 2019 – </a:t>
            </a:r>
            <a:r>
              <a:rPr lang="it-IT" sz="1200" baseline="0" dirty="0" err="1">
                <a:solidFill>
                  <a:srgbClr val="575757"/>
                </a:solidFill>
                <a:latin typeface="+mj-lt"/>
              </a:rPr>
              <a:t>Confidential</a:t>
            </a:r>
            <a:r>
              <a:rPr lang="it-IT" sz="1200" baseline="0" dirty="0">
                <a:solidFill>
                  <a:srgbClr val="575757"/>
                </a:solidFill>
                <a:latin typeface="+mj-lt"/>
              </a:rPr>
              <a:t> </a:t>
            </a:r>
            <a:r>
              <a:rPr lang="it-IT" sz="1200" baseline="0" dirty="0" err="1">
                <a:solidFill>
                  <a:srgbClr val="575757"/>
                </a:solidFill>
                <a:latin typeface="+mj-lt"/>
              </a:rPr>
              <a:t>Proprietary</a:t>
            </a:r>
            <a:r>
              <a:rPr lang="it-IT" sz="1200" baseline="0" dirty="0">
                <a:solidFill>
                  <a:srgbClr val="575757"/>
                </a:solidFill>
                <a:latin typeface="+mj-lt"/>
              </a:rPr>
              <a:t> Information</a:t>
            </a:r>
            <a:endParaRPr lang="it-IT" sz="1200" u="sng" dirty="0">
              <a:solidFill>
                <a:srgbClr val="575757"/>
              </a:solidFill>
              <a:uFill>
                <a:solidFill>
                  <a:srgbClr val="9454C3"/>
                </a:solidFill>
              </a:uFill>
              <a:latin typeface="+mj-lt"/>
              <a:hlinkClick r:id="rId3">
                <a:extLst>
                  <a:ext uri="{A12FA001-AC4F-418D-AE19-62706E023703}">
                    <ahyp:hlinkClr xmlns:ahyp="http://schemas.microsoft.com/office/drawing/2018/hyperlinkcolor" val="tx"/>
                  </a:ext>
                </a:extLst>
              </a:hlinkClick>
            </a:endParaRPr>
          </a:p>
        </p:txBody>
      </p:sp>
      <p:pic>
        <p:nvPicPr>
          <p:cNvPr id="13" name="Picture 7">
            <a:extLst>
              <a:ext uri="{FF2B5EF4-FFF2-40B4-BE49-F238E27FC236}">
                <a16:creationId xmlns:a16="http://schemas.microsoft.com/office/drawing/2014/main" id="{444B48FE-4B2F-4D33-AF04-1691B4D7E0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553012" y="12589466"/>
            <a:ext cx="710131" cy="833436"/>
          </a:xfrm>
          <a:prstGeom prst="rect">
            <a:avLst/>
          </a:prstGeom>
        </p:spPr>
      </p:pic>
      <p:pic>
        <p:nvPicPr>
          <p:cNvPr id="14" name="Picture 9">
            <a:extLst>
              <a:ext uri="{FF2B5EF4-FFF2-40B4-BE49-F238E27FC236}">
                <a16:creationId xmlns:a16="http://schemas.microsoft.com/office/drawing/2014/main" id="{680D5E14-6293-4668-872E-B32276EBE3D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779273" y="12590905"/>
            <a:ext cx="710739" cy="834150"/>
          </a:xfrm>
          <a:prstGeom prst="rect">
            <a:avLst/>
          </a:prstGeom>
        </p:spPr>
      </p:pic>
      <p:pic>
        <p:nvPicPr>
          <p:cNvPr id="15" name="Immagin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205200" y="12573633"/>
            <a:ext cx="2962656" cy="509248"/>
          </a:xfrm>
          <a:prstGeom prst="rect">
            <a:avLst/>
          </a:prstGeom>
        </p:spPr>
      </p:pic>
    </p:spTree>
    <p:extLst>
      <p:ext uri="{BB962C8B-B14F-4D97-AF65-F5344CB8AC3E}">
        <p14:creationId xmlns:p14="http://schemas.microsoft.com/office/powerpoint/2010/main" val="24461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508166" y="2014613"/>
            <a:ext cx="9617034" cy="1795387"/>
          </a:xfrm>
        </p:spPr>
        <p:txBody>
          <a:bodyPr/>
          <a:lstStyle>
            <a:lvl1pPr algn="l">
              <a:defRPr sz="14000" b="1"/>
            </a:lvl1pPr>
          </a:lstStyle>
          <a:p>
            <a:r>
              <a:rPr lang="it-IT" dirty="0"/>
              <a:t>THANK YOU</a:t>
            </a:r>
          </a:p>
        </p:txBody>
      </p:sp>
      <p:sp>
        <p:nvSpPr>
          <p:cNvPr id="3" name="Segnaposto numero diapositiva 2"/>
          <p:cNvSpPr>
            <a:spLocks noGrp="1"/>
          </p:cNvSpPr>
          <p:nvPr>
            <p:ph type="sldNum" sz="quarter" idx="10"/>
          </p:nvPr>
        </p:nvSpPr>
        <p:spPr/>
        <p:txBody>
          <a:bodyPr/>
          <a:lstStyle/>
          <a:p>
            <a:fld id="{72C2BF82-A7EA-419E-A6D8-59190EA55268}" type="slidenum">
              <a:rPr lang="en-US" smtClean="0"/>
              <a:pPr/>
              <a:t>‹#›</a:t>
            </a:fld>
            <a:endParaRPr lang="en-US" dirty="0"/>
          </a:p>
        </p:txBody>
      </p:sp>
      <p:sp>
        <p:nvSpPr>
          <p:cNvPr id="8" name="Text Box 3"/>
          <p:cNvSpPr txBox="1">
            <a:spLocks noChangeArrowheads="1"/>
          </p:cNvSpPr>
          <p:nvPr userDrawn="1"/>
        </p:nvSpPr>
        <p:spPr bwMode="auto">
          <a:xfrm>
            <a:off x="1513906" y="4103131"/>
            <a:ext cx="11302934" cy="4220950"/>
          </a:xfrm>
          <a:prstGeom prst="rect">
            <a:avLst/>
          </a:prstGeom>
          <a:noFill/>
          <a:ln w="9525">
            <a:noFill/>
            <a:miter lim="800000"/>
            <a:headEnd/>
            <a:tailEnd/>
          </a:ln>
        </p:spPr>
        <p:txBody>
          <a:bodyPr wrap="square" lIns="217728" tIns="108864" rIns="217728" bIns="108864">
            <a:spAutoFit/>
          </a:bodyPr>
          <a:lstStyle/>
          <a:p>
            <a:pPr algn="just">
              <a:lnSpc>
                <a:spcPct val="100000"/>
              </a:lnSpc>
              <a:buClr>
                <a:schemeClr val="bg1"/>
              </a:buClr>
              <a:tabLst>
                <a:tab pos="0" algn="l"/>
              </a:tabLst>
            </a:pPr>
            <a:r>
              <a:rPr lang="en-US" sz="2000" dirty="0">
                <a:solidFill>
                  <a:srgbClr val="002596"/>
                </a:solidFill>
                <a:latin typeface="+mj-lt"/>
                <a:ea typeface="Arial Unicode MS" pitchFamily="34" charset="-128"/>
                <a:cs typeface="Lucida Sans" panose="020B0602040502020204" pitchFamily="34" charset="0"/>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S.p.A.,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00000"/>
              </a:lnSpc>
              <a:buClr>
                <a:schemeClr val="bg1"/>
              </a:buClr>
              <a:tabLst>
                <a:tab pos="0" algn="l"/>
              </a:tabLst>
            </a:pPr>
            <a:endParaRPr lang="en-US" sz="2000" dirty="0">
              <a:solidFill>
                <a:srgbClr val="002596"/>
              </a:solidFill>
              <a:latin typeface="+mj-lt"/>
              <a:ea typeface="Arial Unicode MS" pitchFamily="34" charset="-128"/>
              <a:cs typeface="Lucida Sans" panose="020B0602040502020204" pitchFamily="34" charset="0"/>
            </a:endParaRPr>
          </a:p>
          <a:p>
            <a:pPr algn="just">
              <a:lnSpc>
                <a:spcPct val="100000"/>
              </a:lnSpc>
              <a:buClr>
                <a:schemeClr val="bg1"/>
              </a:buClr>
              <a:tabLst>
                <a:tab pos="0" algn="l"/>
              </a:tabLst>
            </a:pPr>
            <a:r>
              <a:rPr lang="en-US" sz="2000" dirty="0">
                <a:solidFill>
                  <a:srgbClr val="002596"/>
                </a:solidFill>
                <a:latin typeface="+mj-lt"/>
                <a:ea typeface="Arial Unicode MS" pitchFamily="34" charset="-128"/>
                <a:cs typeface="Lucida Sans" panose="020B0602040502020204" pitchFamily="34" charset="0"/>
              </a:rPr>
              <a:t>© 2019 Datalogic S.p.A. and/or its affiliates - All rights reserved. • Without limiting the rights under copyright, no part of this documentation may be reproduced, stored in or introduced into a retrieval system, or transmitted in any form or by any means, or for any purpose, without the express written permission of Datalogic S.p.A. and/or its affiliates  • Datalogic and the Datalogic logo are registered trademarks of Datalogic S.p.A. in many countries, including the U.S. and the E.U. • All other trademarks and brands are property of their respective owners.</a:t>
            </a:r>
            <a:endParaRPr lang="en-GB" sz="2000" dirty="0">
              <a:solidFill>
                <a:srgbClr val="002596"/>
              </a:solidFill>
              <a:latin typeface="+mj-lt"/>
              <a:ea typeface="Arial Unicode MS" pitchFamily="34" charset="-128"/>
              <a:cs typeface="Lucida Sans" panose="020B0602040502020204" pitchFamily="34" charset="0"/>
            </a:endParaRPr>
          </a:p>
        </p:txBody>
      </p:sp>
      <p:sp>
        <p:nvSpPr>
          <p:cNvPr id="9" name="Shape 99"/>
          <p:cNvSpPr/>
          <p:nvPr userDrawn="1"/>
        </p:nvSpPr>
        <p:spPr>
          <a:xfrm>
            <a:off x="1474400" y="8814514"/>
            <a:ext cx="10885240" cy="172354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lvl="0" defTabSz="1828434" hangingPunct="1">
              <a:defRPr/>
            </a:pPr>
            <a:r>
              <a:rPr lang="it-IT" sz="2000" b="1" i="1" dirty="0">
                <a:solidFill>
                  <a:srgbClr val="002596"/>
                </a:solidFill>
                <a:latin typeface="+mj-lt"/>
                <a:ea typeface="PFDinTextPro-Bold"/>
                <a:cs typeface="PFDinTextPro-Bold"/>
                <a:sym typeface="PFDinTextPro-Bold"/>
              </a:rPr>
              <a:t>Datalogic S.p.A.</a:t>
            </a:r>
            <a:endParaRPr lang="it-IT" sz="2000" b="1" dirty="0">
              <a:solidFill>
                <a:srgbClr val="002596"/>
              </a:solidFill>
              <a:latin typeface="+mj-lt"/>
            </a:endParaRPr>
          </a:p>
          <a:p>
            <a:pPr lvl="0" defTabSz="1828434" hangingPunct="1">
              <a:defRPr/>
            </a:pPr>
            <a:r>
              <a:rPr lang="it-IT" sz="2000" dirty="0">
                <a:solidFill>
                  <a:srgbClr val="002596"/>
                </a:solidFill>
                <a:latin typeface="+mj-lt"/>
              </a:rPr>
              <a:t>Via </a:t>
            </a:r>
            <a:r>
              <a:rPr lang="it-IT" sz="2000" dirty="0" err="1">
                <a:solidFill>
                  <a:srgbClr val="002596"/>
                </a:solidFill>
                <a:latin typeface="+mj-lt"/>
              </a:rPr>
              <a:t>Candini</a:t>
            </a:r>
            <a:r>
              <a:rPr lang="it-IT" sz="2000" dirty="0">
                <a:solidFill>
                  <a:srgbClr val="002596"/>
                </a:solidFill>
                <a:latin typeface="+mj-lt"/>
              </a:rPr>
              <a:t>, 2 - 40012 Lippo di Calderara di Reno - Bologna (Italy)</a:t>
            </a:r>
          </a:p>
          <a:p>
            <a:pPr lvl="0" defTabSz="1828434" hangingPunct="1">
              <a:defRPr/>
            </a:pPr>
            <a:r>
              <a:rPr lang="it-IT" sz="2000" dirty="0">
                <a:solidFill>
                  <a:srgbClr val="002596"/>
                </a:solidFill>
                <a:latin typeface="+mj-lt"/>
              </a:rPr>
              <a:t>Tel. +39 051 3147011 | Fax +39 051 3147205</a:t>
            </a:r>
          </a:p>
          <a:p>
            <a:pPr lvl="0" defTabSz="1828434" hangingPunct="1">
              <a:defRPr/>
            </a:pPr>
            <a:r>
              <a:rPr lang="it-IT" sz="2000" dirty="0">
                <a:solidFill>
                  <a:srgbClr val="002596"/>
                </a:solidFill>
                <a:latin typeface="+mj-lt"/>
              </a:rPr>
              <a:t>corporate@datalogic.com</a:t>
            </a:r>
          </a:p>
          <a:p>
            <a:pPr lvl="0" defTabSz="1828434" hangingPunct="1">
              <a:defRPr/>
            </a:pPr>
            <a:r>
              <a:rPr lang="it-IT" sz="2000" dirty="0">
                <a:solidFill>
                  <a:srgbClr val="002596"/>
                </a:solidFill>
                <a:latin typeface="+mj-lt"/>
              </a:rPr>
              <a:t>ww.datalogic.com </a:t>
            </a:r>
            <a:endParaRPr lang="it-IT" sz="2000" u="sng" dirty="0">
              <a:solidFill>
                <a:srgbClr val="002596"/>
              </a:solidFill>
              <a:uFill>
                <a:solidFill>
                  <a:srgbClr val="9454C3"/>
                </a:solidFill>
              </a:uFill>
              <a:latin typeface="+mj-lt"/>
              <a:hlinkClick r:id="rId3">
                <a:extLst>
                  <a:ext uri="{A12FA001-AC4F-418D-AE19-62706E023703}">
                    <ahyp:hlinkClr xmlns:ahyp="http://schemas.microsoft.com/office/drawing/2018/hyperlinkcolor" val="tx"/>
                  </a:ext>
                </a:extLst>
              </a:hlinkClick>
            </a:endParaRPr>
          </a:p>
        </p:txBody>
      </p:sp>
      <p:sp>
        <p:nvSpPr>
          <p:cNvPr id="12" name="CasellaDiTesto 11">
            <a:extLst>
              <a:ext uri="{FF2B5EF4-FFF2-40B4-BE49-F238E27FC236}">
                <a16:creationId xmlns:a16="http://schemas.microsoft.com/office/drawing/2014/main" id="{A87268AF-8D52-2343-81B5-FA27C2F5D7B4}"/>
              </a:ext>
            </a:extLst>
          </p:cNvPr>
          <p:cNvSpPr txBox="1"/>
          <p:nvPr userDrawn="1"/>
        </p:nvSpPr>
        <p:spPr>
          <a:xfrm>
            <a:off x="18694433" y="13113299"/>
            <a:ext cx="5083142" cy="369332"/>
          </a:xfrm>
          <a:prstGeom prst="rect">
            <a:avLst/>
          </a:prstGeom>
          <a:noFill/>
        </p:spPr>
        <p:txBody>
          <a:bodyPr wrap="square" lIns="182843" tIns="91422" rIns="182843" bIns="91422"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it-IT" sz="1200" dirty="0">
                <a:solidFill>
                  <a:srgbClr val="575757"/>
                </a:solidFill>
                <a:latin typeface="+mj-lt"/>
              </a:rPr>
              <a:t>Copyright</a:t>
            </a:r>
            <a:r>
              <a:rPr lang="it-IT" sz="1200" baseline="0" dirty="0">
                <a:solidFill>
                  <a:srgbClr val="575757"/>
                </a:solidFill>
                <a:latin typeface="+mj-lt"/>
              </a:rPr>
              <a:t> Datalogic 2019 – </a:t>
            </a:r>
            <a:r>
              <a:rPr lang="it-IT" sz="1200" baseline="0" dirty="0" err="1">
                <a:solidFill>
                  <a:srgbClr val="575757"/>
                </a:solidFill>
                <a:latin typeface="+mj-lt"/>
              </a:rPr>
              <a:t>Confidential</a:t>
            </a:r>
            <a:r>
              <a:rPr lang="it-IT" sz="1200" baseline="0" dirty="0">
                <a:solidFill>
                  <a:srgbClr val="575757"/>
                </a:solidFill>
                <a:latin typeface="+mj-lt"/>
              </a:rPr>
              <a:t> </a:t>
            </a:r>
            <a:r>
              <a:rPr lang="it-IT" sz="1200" baseline="0" dirty="0" err="1">
                <a:solidFill>
                  <a:srgbClr val="575757"/>
                </a:solidFill>
                <a:latin typeface="+mj-lt"/>
              </a:rPr>
              <a:t>Proprietary</a:t>
            </a:r>
            <a:r>
              <a:rPr lang="it-IT" sz="1200" baseline="0" dirty="0">
                <a:solidFill>
                  <a:srgbClr val="575757"/>
                </a:solidFill>
                <a:latin typeface="+mj-lt"/>
              </a:rPr>
              <a:t> Information</a:t>
            </a:r>
            <a:endParaRPr lang="it-IT" sz="1200" u="sng" dirty="0">
              <a:solidFill>
                <a:srgbClr val="575757"/>
              </a:solidFill>
              <a:uFill>
                <a:solidFill>
                  <a:srgbClr val="9454C3"/>
                </a:solidFill>
              </a:uFill>
              <a:latin typeface="+mj-lt"/>
              <a:hlinkClick r:id="rId3">
                <a:extLst>
                  <a:ext uri="{A12FA001-AC4F-418D-AE19-62706E023703}">
                    <ahyp:hlinkClr xmlns:ahyp="http://schemas.microsoft.com/office/drawing/2018/hyperlinkcolor" val="tx"/>
                  </a:ext>
                </a:extLst>
              </a:hlinkClick>
            </a:endParaRPr>
          </a:p>
        </p:txBody>
      </p:sp>
      <p:pic>
        <p:nvPicPr>
          <p:cNvPr id="13" name="Picture 7">
            <a:extLst>
              <a:ext uri="{FF2B5EF4-FFF2-40B4-BE49-F238E27FC236}">
                <a16:creationId xmlns:a16="http://schemas.microsoft.com/office/drawing/2014/main" id="{444B48FE-4B2F-4D33-AF04-1691B4D7E0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553012" y="12589466"/>
            <a:ext cx="710131" cy="833436"/>
          </a:xfrm>
          <a:prstGeom prst="rect">
            <a:avLst/>
          </a:prstGeom>
        </p:spPr>
      </p:pic>
      <p:pic>
        <p:nvPicPr>
          <p:cNvPr id="14" name="Picture 9">
            <a:extLst>
              <a:ext uri="{FF2B5EF4-FFF2-40B4-BE49-F238E27FC236}">
                <a16:creationId xmlns:a16="http://schemas.microsoft.com/office/drawing/2014/main" id="{680D5E14-6293-4668-872E-B32276EBE3D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779273" y="12590905"/>
            <a:ext cx="710739" cy="834150"/>
          </a:xfrm>
          <a:prstGeom prst="rect">
            <a:avLst/>
          </a:prstGeom>
        </p:spPr>
      </p:pic>
      <p:pic>
        <p:nvPicPr>
          <p:cNvPr id="15" name="Immagin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205200" y="12573633"/>
            <a:ext cx="2962656" cy="509248"/>
          </a:xfrm>
          <a:prstGeom prst="rect">
            <a:avLst/>
          </a:prstGeom>
        </p:spPr>
      </p:pic>
    </p:spTree>
    <p:extLst>
      <p:ext uri="{BB962C8B-B14F-4D97-AF65-F5344CB8AC3E}">
        <p14:creationId xmlns:p14="http://schemas.microsoft.com/office/powerpoint/2010/main" val="30316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11530635" y="3200400"/>
            <a:ext cx="11208798" cy="9157316"/>
          </a:xfrm>
        </p:spPr>
        <p:txBody>
          <a:bodyPr/>
          <a:lstStyle>
            <a:lvl1pPr>
              <a:defRPr sz="3800"/>
            </a:lvl1pPr>
            <a:lvl2pPr>
              <a:defRPr sz="3300"/>
            </a:lvl2pPr>
            <a:lvl3pPr>
              <a:defRPr sz="2900"/>
            </a:lvl3pPr>
            <a:lvl4pPr>
              <a:defRPr sz="2900"/>
            </a:lvl4pPr>
            <a:lvl5pPr>
              <a:defRPr sz="2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2C2BF82-A7EA-419E-A6D8-59190EA55268}" type="slidenum">
              <a:rPr lang="en-US" smtClean="0"/>
              <a:pPr/>
              <a:t>‹#›</a:t>
            </a:fld>
            <a:endParaRPr lang="en-US" dirty="0"/>
          </a:p>
        </p:txBody>
      </p:sp>
      <p:sp>
        <p:nvSpPr>
          <p:cNvPr id="8" name="Segnaposto immagine 2"/>
          <p:cNvSpPr>
            <a:spLocks noGrp="1"/>
          </p:cNvSpPr>
          <p:nvPr>
            <p:ph type="pic" idx="13" hasCustomPrompt="1"/>
          </p:nvPr>
        </p:nvSpPr>
        <p:spPr>
          <a:xfrm>
            <a:off x="2869079" y="3200400"/>
            <a:ext cx="8364276" cy="9093696"/>
          </a:xfrm>
          <a:prstGeom prst="rect">
            <a:avLst/>
          </a:prstGeom>
        </p:spPr>
        <p:txBody>
          <a:bodyPr>
            <a:normAutofit/>
          </a:bodyPr>
          <a:lstStyle>
            <a:lvl1pPr marL="0" indent="0">
              <a:buNone/>
              <a:defRPr sz="38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r>
              <a:rPr lang="en-US" dirty="0"/>
              <a:t>Click icon to add picture</a:t>
            </a:r>
          </a:p>
        </p:txBody>
      </p:sp>
    </p:spTree>
    <p:extLst>
      <p:ext uri="{BB962C8B-B14F-4D97-AF65-F5344CB8AC3E}">
        <p14:creationId xmlns:p14="http://schemas.microsoft.com/office/powerpoint/2010/main" val="327004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170" y="1075159"/>
            <a:ext cx="21645586" cy="1788578"/>
          </a:xfrm>
          <a:prstGeom prst="rect">
            <a:avLst/>
          </a:prstGeom>
        </p:spPr>
        <p:txBody>
          <a:bodyPr vert="horz" lIns="217728" tIns="108864" rIns="217728" bIns="108864" rtlCol="0" anchor="t">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1428168" y="3200401"/>
            <a:ext cx="21645588" cy="9051926"/>
          </a:xfrm>
          <a:prstGeom prst="rect">
            <a:avLst/>
          </a:prstGeom>
        </p:spPr>
        <p:txBody>
          <a:bodyPr vert="horz" lIns="217728" tIns="108864" rIns="217728" bIns="108864"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11348935" y="12856925"/>
            <a:ext cx="1042506" cy="657298"/>
          </a:xfrm>
          <a:prstGeom prst="rect">
            <a:avLst/>
          </a:prstGeom>
        </p:spPr>
        <p:txBody>
          <a:bodyPr vert="horz" lIns="217728" tIns="108864" rIns="217728" bIns="108864" rtlCol="0" anchor="ctr"/>
          <a:lstStyle>
            <a:lvl1pPr algn="l">
              <a:defRPr sz="2600" b="0">
                <a:solidFill>
                  <a:srgbClr val="002596"/>
                </a:solidFill>
                <a:latin typeface="+mj-lt"/>
                <a:cs typeface="LucidaSans Roman"/>
              </a:defRPr>
            </a:lvl1pPr>
          </a:lstStyle>
          <a:p>
            <a:fld id="{72C2BF82-A7EA-419E-A6D8-59190EA55268}" type="slidenum">
              <a:rPr lang="en-US" smtClean="0"/>
              <a:pPr/>
              <a:t>‹#›</a:t>
            </a:fld>
            <a:endParaRPr lang="en-US" dirty="0"/>
          </a:p>
        </p:txBody>
      </p:sp>
    </p:spTree>
    <p:extLst>
      <p:ext uri="{BB962C8B-B14F-4D97-AF65-F5344CB8AC3E}">
        <p14:creationId xmlns:p14="http://schemas.microsoft.com/office/powerpoint/2010/main" val="174516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62" r:id="rId6"/>
  </p:sldLayoutIdLst>
  <p:hf hdr="0" dt="0"/>
  <p:txStyles>
    <p:titleStyle>
      <a:lvl1pPr algn="l" defTabSz="2177278" rtl="0" eaLnBrk="1" latinLnBrk="0" hangingPunct="1">
        <a:lnSpc>
          <a:spcPct val="80000"/>
        </a:lnSpc>
        <a:spcBef>
          <a:spcPct val="0"/>
        </a:spcBef>
        <a:buNone/>
        <a:defRPr sz="8000" b="0" kern="1200">
          <a:solidFill>
            <a:srgbClr val="002596"/>
          </a:solidFill>
          <a:latin typeface="+mj-lt"/>
          <a:ea typeface="+mj-ea"/>
          <a:cs typeface="Lucida Sans"/>
        </a:defRPr>
      </a:lvl1pPr>
    </p:titleStyle>
    <p:bodyStyle>
      <a:lvl1pPr marL="816479" indent="-816479" algn="l" defTabSz="2177278" rtl="0" eaLnBrk="1" latinLnBrk="0" hangingPunct="1">
        <a:spcBef>
          <a:spcPct val="20000"/>
        </a:spcBef>
        <a:buFont typeface="Wingdings" pitchFamily="2" charset="2"/>
        <a:buChar char="§"/>
        <a:defRPr sz="4500" kern="1200">
          <a:solidFill>
            <a:srgbClr val="4A4A4A"/>
          </a:solidFill>
          <a:latin typeface="+mn-lt"/>
          <a:ea typeface="+mn-ea"/>
          <a:cs typeface="Lucida Sans"/>
        </a:defRPr>
      </a:lvl1pPr>
      <a:lvl2pPr marL="1769038" indent="-680399" algn="l" defTabSz="2177278" rtl="0" eaLnBrk="1" latinLnBrk="0" hangingPunct="1">
        <a:spcBef>
          <a:spcPct val="20000"/>
        </a:spcBef>
        <a:buFont typeface="Wingdings" pitchFamily="2" charset="2"/>
        <a:buChar char="§"/>
        <a:defRPr sz="3900" kern="1200">
          <a:solidFill>
            <a:srgbClr val="4A4A4A"/>
          </a:solidFill>
          <a:latin typeface="+mn-lt"/>
          <a:ea typeface="+mn-ea"/>
          <a:cs typeface="Lucida Sans"/>
        </a:defRPr>
      </a:lvl2pPr>
      <a:lvl3pPr marL="2721597" indent="-544319" algn="l" defTabSz="2177278" rtl="0" eaLnBrk="1" latinLnBrk="0" hangingPunct="1">
        <a:spcBef>
          <a:spcPct val="20000"/>
        </a:spcBef>
        <a:buFont typeface="Wingdings" pitchFamily="2" charset="2"/>
        <a:buChar char="§"/>
        <a:defRPr sz="3500" kern="1200">
          <a:solidFill>
            <a:srgbClr val="4A4A4A"/>
          </a:solidFill>
          <a:latin typeface="+mn-lt"/>
          <a:ea typeface="+mn-ea"/>
          <a:cs typeface="Lucida Sans"/>
        </a:defRPr>
      </a:lvl3pPr>
      <a:lvl4pPr marL="3810236" indent="-544319" algn="l" defTabSz="2177278" rtl="0" eaLnBrk="1" latinLnBrk="0" hangingPunct="1">
        <a:spcBef>
          <a:spcPct val="20000"/>
        </a:spcBef>
        <a:buFont typeface="Wingdings" pitchFamily="2" charset="2"/>
        <a:buChar char="§"/>
        <a:defRPr sz="3500" kern="1200">
          <a:solidFill>
            <a:srgbClr val="4A4A4A"/>
          </a:solidFill>
          <a:latin typeface="+mn-lt"/>
          <a:ea typeface="+mn-ea"/>
          <a:cs typeface="Lucida Sans"/>
        </a:defRPr>
      </a:lvl4pPr>
      <a:lvl5pPr marL="4898875" indent="-544319" algn="l" defTabSz="2177278" rtl="0" eaLnBrk="1" latinLnBrk="0" hangingPunct="1">
        <a:spcBef>
          <a:spcPct val="20000"/>
        </a:spcBef>
        <a:buFont typeface="Wingdings" pitchFamily="2" charset="2"/>
        <a:buChar char="§"/>
        <a:defRPr sz="3500" kern="1200">
          <a:solidFill>
            <a:srgbClr val="4A4A4A"/>
          </a:solidFill>
          <a:latin typeface="+mn-lt"/>
          <a:ea typeface="+mn-ea"/>
          <a:cs typeface="Lucida San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5" name="Titolo 4"/>
          <p:cNvSpPr>
            <a:spLocks noGrp="1"/>
          </p:cNvSpPr>
          <p:nvPr>
            <p:ph type="ctrTitle"/>
          </p:nvPr>
        </p:nvSpPr>
        <p:spPr>
          <a:xfrm>
            <a:off x="9144000" y="2054413"/>
            <a:ext cx="14084123" cy="4465121"/>
          </a:xfrm>
        </p:spPr>
        <p:txBody>
          <a:bodyPr/>
          <a:lstStyle/>
          <a:p>
            <a:r>
              <a:rPr lang="es-MX" dirty="0"/>
              <a:t>Escáner de Presentación </a:t>
            </a:r>
            <a:r>
              <a:rPr lang="es-MX" dirty="0" err="1"/>
              <a:t>Magellan</a:t>
            </a:r>
            <a:r>
              <a:rPr lang="es-MX" dirty="0"/>
              <a:t>™ 1500i</a:t>
            </a:r>
          </a:p>
        </p:txBody>
      </p:sp>
      <p:sp>
        <p:nvSpPr>
          <p:cNvPr id="8" name="Title 1"/>
          <p:cNvSpPr txBox="1">
            <a:spLocks/>
          </p:cNvSpPr>
          <p:nvPr/>
        </p:nvSpPr>
        <p:spPr>
          <a:xfrm>
            <a:off x="10621488" y="7940040"/>
            <a:ext cx="12682835" cy="2359014"/>
          </a:xfrm>
          <a:prstGeom prst="rect">
            <a:avLst/>
          </a:prstGeom>
        </p:spPr>
        <p:txBody>
          <a:bodyPr vert="horz" lIns="217728" tIns="108864" rIns="217728" bIns="108864" rtlCol="0" anchor="b">
            <a:noAutofit/>
          </a:bodyPr>
          <a:lstStyle>
            <a:lvl1pPr algn="r" defTabSz="2177278" rtl="0" eaLnBrk="1" latinLnBrk="0" hangingPunct="1">
              <a:lnSpc>
                <a:spcPct val="80000"/>
              </a:lnSpc>
              <a:spcBef>
                <a:spcPct val="0"/>
              </a:spcBef>
              <a:buNone/>
              <a:defRPr sz="14000" b="1" kern="1200" baseline="0">
                <a:solidFill>
                  <a:srgbClr val="002596"/>
                </a:solidFill>
                <a:latin typeface="+mj-lt"/>
                <a:ea typeface="+mj-ea"/>
                <a:cs typeface="Lucida Sans"/>
              </a:defRPr>
            </a:lvl1pPr>
          </a:lstStyle>
          <a:p>
            <a:r>
              <a:rPr lang="en-US" sz="6500" cap="all" dirty="0">
                <a:solidFill>
                  <a:srgbClr val="636363"/>
                </a:solidFill>
              </a:rPr>
              <a:t>MARZO 2019</a:t>
            </a:r>
          </a:p>
        </p:txBody>
      </p:sp>
    </p:spTree>
    <p:extLst>
      <p:ext uri="{BB962C8B-B14F-4D97-AF65-F5344CB8AC3E}">
        <p14:creationId xmlns:p14="http://schemas.microsoft.com/office/powerpoint/2010/main" val="85568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Diseño industrial optimizado</a:t>
            </a:r>
          </a:p>
        </p:txBody>
      </p:sp>
      <p:sp>
        <p:nvSpPr>
          <p:cNvPr id="3" name="Content Placeholder 2"/>
          <p:cNvSpPr>
            <a:spLocks noGrp="1"/>
          </p:cNvSpPr>
          <p:nvPr>
            <p:ph sz="half" idx="2"/>
          </p:nvPr>
        </p:nvSpPr>
        <p:spPr>
          <a:xfrm>
            <a:off x="11530633" y="3200400"/>
            <a:ext cx="12450088" cy="9157316"/>
          </a:xfrm>
        </p:spPr>
        <p:txBody>
          <a:bodyPr/>
          <a:lstStyle/>
          <a:p>
            <a:pPr marL="680399" indent="-680399"/>
            <a:r>
              <a:rPr lang="es-MX" dirty="0">
                <a:solidFill>
                  <a:schemeClr val="tx1"/>
                </a:solidFill>
              </a:rPr>
              <a:t>El tamaño pequeño </a:t>
            </a:r>
            <a:r>
              <a:rPr lang="es-MX" dirty="0"/>
              <a:t>maximiza el espacio del mostrador: 8 x 9 cm / 3.1 x 3.5 in</a:t>
            </a:r>
          </a:p>
          <a:p>
            <a:pPr marL="680399" indent="-680399"/>
            <a:r>
              <a:rPr lang="es-MX" dirty="0">
                <a:solidFill>
                  <a:schemeClr val="tx1"/>
                </a:solidFill>
              </a:rPr>
              <a:t>Carcasa robusta</a:t>
            </a:r>
            <a:endParaRPr lang="es-MX" sz="3800" dirty="0">
              <a:solidFill>
                <a:schemeClr val="tx1"/>
              </a:solidFill>
            </a:endParaRPr>
          </a:p>
          <a:p>
            <a:pPr lvl="1"/>
            <a:r>
              <a:rPr lang="es-MX" sz="3800" dirty="0"/>
              <a:t>Soporta múltiples caídas de hasta 1.2 m / 4.0 ft</a:t>
            </a:r>
          </a:p>
          <a:p>
            <a:pPr lvl="1"/>
            <a:r>
              <a:rPr lang="es-MX" sz="3800" dirty="0"/>
              <a:t>Grado de sellado IP52</a:t>
            </a:r>
            <a:endParaRPr lang="es-MX" dirty="0"/>
          </a:p>
          <a:p>
            <a:pPr marL="680399" indent="-680399"/>
            <a:r>
              <a:rPr lang="es-MX" dirty="0"/>
              <a:t>Altura fácilmente configurable</a:t>
            </a:r>
            <a:endParaRPr lang="es-MX" sz="3800" dirty="0"/>
          </a:p>
          <a:p>
            <a:pPr lvl="1"/>
            <a:r>
              <a:rPr lang="es-MX" sz="3800" dirty="0"/>
              <a:t>No se requieren herramientas, ensamble/ desensamble</a:t>
            </a:r>
            <a:endParaRPr lang="es-MX" dirty="0"/>
          </a:p>
          <a:p>
            <a:pPr marL="680399" indent="-680399"/>
            <a:r>
              <a:rPr lang="es-MX" dirty="0"/>
              <a:t>El montaje magnético facilita el escaneo tanto para el cajero como para el cliente</a:t>
            </a:r>
          </a:p>
          <a:p>
            <a:pPr marL="680399" indent="-680399"/>
            <a:r>
              <a:rPr lang="es-MX" dirty="0"/>
              <a:t>El soporte en L ofrece un montaje seguro en una variedad de aplicaciones</a:t>
            </a:r>
          </a:p>
        </p:txBody>
      </p:sp>
      <p:sp>
        <p:nvSpPr>
          <p:cNvPr id="4" name="Slide Number Placeholder 3"/>
          <p:cNvSpPr>
            <a:spLocks noGrp="1"/>
          </p:cNvSpPr>
          <p:nvPr>
            <p:ph type="sldNum" sz="quarter" idx="12"/>
          </p:nvPr>
        </p:nvSpPr>
        <p:spPr/>
        <p:txBody>
          <a:bodyPr/>
          <a:lstStyle/>
          <a:p>
            <a:fld id="{72C2BF82-A7EA-419E-A6D8-59190EA55268}" type="slidenum">
              <a:rPr lang="en-US" smtClean="0"/>
              <a:pPr/>
              <a:t>10</a:t>
            </a:fld>
            <a:endParaRPr lang="en-US"/>
          </a:p>
        </p:txBody>
      </p:sp>
      <p:pic>
        <p:nvPicPr>
          <p:cNvPr id="8" name="Picture Placeholder 5"/>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065" r="1065"/>
          <a:stretch>
            <a:fillRect/>
          </a:stretch>
        </p:blipFill>
        <p:spPr>
          <a:xfrm>
            <a:off x="2296510" y="2362199"/>
            <a:ext cx="7383517" cy="10704605"/>
          </a:xfrm>
        </p:spPr>
      </p:pic>
    </p:spTree>
    <p:extLst>
      <p:ext uri="{BB962C8B-B14F-4D97-AF65-F5344CB8AC3E}">
        <p14:creationId xmlns:p14="http://schemas.microsoft.com/office/powerpoint/2010/main" val="229136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Opciones de montaje</a:t>
            </a:r>
          </a:p>
        </p:txBody>
      </p:sp>
      <p:sp>
        <p:nvSpPr>
          <p:cNvPr id="3" name="Content Placeholder 2"/>
          <p:cNvSpPr>
            <a:spLocks noGrp="1"/>
          </p:cNvSpPr>
          <p:nvPr>
            <p:ph sz="half" idx="2"/>
          </p:nvPr>
        </p:nvSpPr>
        <p:spPr>
          <a:xfrm>
            <a:off x="14225854" y="2355542"/>
            <a:ext cx="9326486" cy="9004916"/>
          </a:xfrm>
        </p:spPr>
        <p:txBody>
          <a:bodyPr/>
          <a:lstStyle/>
          <a:p>
            <a:r>
              <a:rPr lang="es-MX" dirty="0"/>
              <a:t>Soporte inclinable alto</a:t>
            </a:r>
          </a:p>
          <a:p>
            <a:pPr lvl="1"/>
            <a:r>
              <a:rPr lang="es-MX" dirty="0"/>
              <a:t>Máxima lectura de campo de visión y flexibilidad.</a:t>
            </a:r>
          </a:p>
          <a:p>
            <a:r>
              <a:rPr lang="es-MX" dirty="0"/>
              <a:t>Elevador fijo</a:t>
            </a:r>
          </a:p>
          <a:p>
            <a:pPr lvl="1"/>
            <a:r>
              <a:rPr lang="es-MX" dirty="0"/>
              <a:t>Minimiza la altura para aplicaciones en espacio limitado</a:t>
            </a:r>
          </a:p>
          <a:p>
            <a:r>
              <a:rPr lang="es-MX" dirty="0"/>
              <a:t>Montaje magnético</a:t>
            </a:r>
          </a:p>
          <a:p>
            <a:pPr lvl="1"/>
            <a:r>
              <a:rPr lang="es-MX" dirty="0"/>
              <a:t>El escáner gira para permitir el escaneo tanto al cajero como al cliente.</a:t>
            </a:r>
          </a:p>
        </p:txBody>
      </p:sp>
      <p:sp>
        <p:nvSpPr>
          <p:cNvPr id="4" name="Slide Number Placeholder 3"/>
          <p:cNvSpPr>
            <a:spLocks noGrp="1"/>
          </p:cNvSpPr>
          <p:nvPr>
            <p:ph type="sldNum" sz="quarter" idx="12"/>
          </p:nvPr>
        </p:nvSpPr>
        <p:spPr/>
        <p:txBody>
          <a:bodyPr/>
          <a:lstStyle/>
          <a:p>
            <a:fld id="{72C2BF82-A7EA-419E-A6D8-59190EA55268}" type="slidenum">
              <a:rPr lang="en-US" smtClean="0"/>
              <a:pPr/>
              <a:t>11</a:t>
            </a:fld>
            <a:endParaRPr lang="en-US" dirty="0"/>
          </a:p>
        </p:txBody>
      </p:sp>
      <p:pic>
        <p:nvPicPr>
          <p:cNvPr id="9" name="Picture Placeholder 6"/>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2226" r="2226"/>
          <a:stretch>
            <a:fillRect/>
          </a:stretch>
        </p:blipFill>
        <p:spPr>
          <a:xfrm>
            <a:off x="1223503" y="2142908"/>
            <a:ext cx="5952195" cy="8629478"/>
          </a:xfrm>
        </p:spPr>
      </p:pic>
      <p:pic>
        <p:nvPicPr>
          <p:cNvPr id="10" name="Picture 2" descr="H:\My Documents\HHS\Botero\Images\Beauty Shots\Magnetic B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8407" y="6873283"/>
            <a:ext cx="5331384" cy="51273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2985" y="8224824"/>
            <a:ext cx="3023022" cy="3775836"/>
          </a:xfrm>
          <a:prstGeom prst="rect">
            <a:avLst/>
          </a:prstGeom>
        </p:spPr>
      </p:pic>
    </p:spTree>
    <p:extLst>
      <p:ext uri="{BB962C8B-B14F-4D97-AF65-F5344CB8AC3E}">
        <p14:creationId xmlns:p14="http://schemas.microsoft.com/office/powerpoint/2010/main" val="384592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Captura de Imagen </a:t>
            </a:r>
          </a:p>
        </p:txBody>
      </p:sp>
      <p:sp>
        <p:nvSpPr>
          <p:cNvPr id="3" name="Content Placeholder 2"/>
          <p:cNvSpPr>
            <a:spLocks noGrp="1"/>
          </p:cNvSpPr>
          <p:nvPr>
            <p:ph sz="half" idx="2"/>
          </p:nvPr>
        </p:nvSpPr>
        <p:spPr>
          <a:xfrm>
            <a:off x="11328754" y="2307648"/>
            <a:ext cx="11745002" cy="7439890"/>
          </a:xfrm>
        </p:spPr>
        <p:txBody>
          <a:bodyPr>
            <a:normAutofit fontScale="92500" lnSpcReduction="10000"/>
          </a:bodyPr>
          <a:lstStyle/>
          <a:p>
            <a:pPr marL="0" indent="0">
              <a:spcBef>
                <a:spcPts val="2857"/>
              </a:spcBef>
              <a:buNone/>
            </a:pPr>
            <a:endParaRPr lang="es-MX" sz="4300" dirty="0">
              <a:solidFill>
                <a:srgbClr val="636363"/>
              </a:solidFill>
            </a:endParaRPr>
          </a:p>
          <a:p>
            <a:pPr>
              <a:spcBef>
                <a:spcPts val="2857"/>
              </a:spcBef>
            </a:pPr>
            <a:r>
              <a:rPr lang="es-MX" sz="4300" dirty="0">
                <a:solidFill>
                  <a:srgbClr val="636363"/>
                </a:solidFill>
              </a:rPr>
              <a:t>Captura de imagen activada a través del comando del host</a:t>
            </a:r>
          </a:p>
          <a:p>
            <a:pPr>
              <a:spcBef>
                <a:spcPts val="2857"/>
              </a:spcBef>
            </a:pPr>
            <a:r>
              <a:rPr lang="es-MX" sz="4300" dirty="0">
                <a:solidFill>
                  <a:srgbClr val="636363"/>
                </a:solidFill>
              </a:rPr>
              <a:t>Imagen enviada directamente a POS Host</a:t>
            </a:r>
          </a:p>
          <a:p>
            <a:pPr>
              <a:spcBef>
                <a:spcPts val="2857"/>
              </a:spcBef>
            </a:pPr>
            <a:r>
              <a:rPr lang="es-MX" sz="4300" dirty="0">
                <a:solidFill>
                  <a:srgbClr val="636363"/>
                </a:solidFill>
              </a:rPr>
              <a:t>Terminal</a:t>
            </a:r>
          </a:p>
          <a:p>
            <a:pPr>
              <a:spcBef>
                <a:spcPts val="2857"/>
              </a:spcBef>
            </a:pPr>
            <a:r>
              <a:rPr lang="es-MX" sz="4300" dirty="0">
                <a:solidFill>
                  <a:srgbClr val="636363"/>
                </a:solidFill>
              </a:rPr>
              <a:t>Resoluciones ajustables</a:t>
            </a:r>
          </a:p>
          <a:p>
            <a:pPr>
              <a:spcBef>
                <a:spcPts val="2857"/>
              </a:spcBef>
            </a:pPr>
            <a:r>
              <a:rPr lang="es-MX" sz="4300" dirty="0">
                <a:solidFill>
                  <a:srgbClr val="636363"/>
                </a:solidFill>
              </a:rPr>
              <a:t>Tipos de archivos configurables:</a:t>
            </a:r>
            <a:endParaRPr lang="en-US" sz="4300" dirty="0">
              <a:solidFill>
                <a:srgbClr val="636363"/>
              </a:solidFill>
            </a:endParaRPr>
          </a:p>
          <a:p>
            <a:pPr lvl="1">
              <a:spcBef>
                <a:spcPts val="1429"/>
              </a:spcBef>
            </a:pPr>
            <a:r>
              <a:rPr lang="en-US" sz="4300" dirty="0">
                <a:solidFill>
                  <a:srgbClr val="636363"/>
                </a:solidFill>
              </a:rPr>
              <a:t>JPG</a:t>
            </a:r>
          </a:p>
          <a:p>
            <a:pPr lvl="1">
              <a:spcBef>
                <a:spcPts val="1429"/>
              </a:spcBef>
            </a:pPr>
            <a:r>
              <a:rPr lang="en-US" sz="4300" dirty="0">
                <a:solidFill>
                  <a:srgbClr val="636363"/>
                </a:solidFill>
              </a:rPr>
              <a:t>BMP</a:t>
            </a:r>
          </a:p>
          <a:p>
            <a:pPr lvl="1">
              <a:spcBef>
                <a:spcPts val="1429"/>
              </a:spcBef>
            </a:pPr>
            <a:endParaRPr lang="en-US" sz="4000" dirty="0">
              <a:solidFill>
                <a:srgbClr val="636363"/>
              </a:solidFill>
            </a:endParaRPr>
          </a:p>
          <a:p>
            <a:endParaRPr lang="en-US" sz="4000" dirty="0">
              <a:solidFill>
                <a:srgbClr val="636363"/>
              </a:solidFill>
            </a:endParaRPr>
          </a:p>
        </p:txBody>
      </p:sp>
      <p:sp>
        <p:nvSpPr>
          <p:cNvPr id="4" name="Slide Number Placeholder 3"/>
          <p:cNvSpPr>
            <a:spLocks noGrp="1"/>
          </p:cNvSpPr>
          <p:nvPr>
            <p:ph type="sldNum" sz="quarter" idx="12"/>
          </p:nvPr>
        </p:nvSpPr>
        <p:spPr/>
        <p:txBody>
          <a:bodyPr/>
          <a:lstStyle/>
          <a:p>
            <a:fld id="{72C2BF82-A7EA-419E-A6D8-59190EA55268}" type="slidenum">
              <a:rPr lang="en-US" smtClean="0"/>
              <a:pPr/>
              <a:t>12</a:t>
            </a:fld>
            <a:endParaRPr lang="en-US"/>
          </a:p>
        </p:txBody>
      </p:sp>
      <p:pic>
        <p:nvPicPr>
          <p:cNvPr id="7" name="Picture 11" descr="ImageCapture"/>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t="3709" b="3709"/>
          <a:stretch>
            <a:fillRect/>
          </a:stretch>
        </p:blipFill>
        <p:spPr bwMode="auto">
          <a:xfrm>
            <a:off x="2526192" y="2640724"/>
            <a:ext cx="6397091" cy="927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19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Vigilancia electrónica de artículos</a:t>
            </a:r>
          </a:p>
        </p:txBody>
      </p:sp>
      <p:sp>
        <p:nvSpPr>
          <p:cNvPr id="9" name="Content Placeholder 2"/>
          <p:cNvSpPr txBox="1">
            <a:spLocks/>
          </p:cNvSpPr>
          <p:nvPr/>
        </p:nvSpPr>
        <p:spPr>
          <a:xfrm>
            <a:off x="12142782" y="2499480"/>
            <a:ext cx="10160784" cy="8347785"/>
          </a:xfrm>
          <a:prstGeom prst="rect">
            <a:avLst/>
          </a:prstGeom>
        </p:spPr>
        <p:txBody>
          <a:bodyPr vert="horz" lIns="217728" tIns="108864" rIns="217728" bIns="108864" rtlCol="0">
            <a:normAutofit fontScale="92500" lnSpcReduction="20000"/>
          </a:bodyPr>
          <a:lstStyle>
            <a:lvl1pPr marL="342900" indent="-342900" algn="l" defTabSz="914400" rtl="0" eaLnBrk="1" latinLnBrk="0" hangingPunct="1">
              <a:spcBef>
                <a:spcPct val="20000"/>
              </a:spcBef>
              <a:spcAft>
                <a:spcPts val="600"/>
              </a:spcAft>
              <a:buFont typeface="Wingdings" pitchFamily="2" charset="2"/>
              <a:buChar char="§"/>
              <a:defRPr sz="1600" kern="1200">
                <a:solidFill>
                  <a:srgbClr val="595959"/>
                </a:solidFill>
                <a:latin typeface="Lucida Sans"/>
                <a:ea typeface="+mn-ea"/>
                <a:cs typeface="Lucida Sans"/>
              </a:defRPr>
            </a:lvl1pPr>
            <a:lvl2pPr marL="742950" indent="-285750" algn="l" defTabSz="914400" rtl="0" eaLnBrk="1" latinLnBrk="0" hangingPunct="1">
              <a:spcBef>
                <a:spcPct val="20000"/>
              </a:spcBef>
              <a:spcAft>
                <a:spcPts val="600"/>
              </a:spcAft>
              <a:buFont typeface="Wingdings" pitchFamily="2" charset="2"/>
              <a:buChar char="§"/>
              <a:defRPr sz="1400" kern="1200">
                <a:solidFill>
                  <a:srgbClr val="595959"/>
                </a:solidFill>
                <a:latin typeface="Lucida Sans"/>
                <a:ea typeface="+mn-ea"/>
                <a:cs typeface="Lucida Sans"/>
              </a:defRPr>
            </a:lvl2pPr>
            <a:lvl3pPr marL="1143000" indent="-228600" algn="l" defTabSz="914400" rtl="0" eaLnBrk="1" latinLnBrk="0" hangingPunct="1">
              <a:spcBef>
                <a:spcPct val="20000"/>
              </a:spcBef>
              <a:spcAft>
                <a:spcPts val="600"/>
              </a:spcAft>
              <a:buFont typeface="Wingdings" pitchFamily="2" charset="2"/>
              <a:buChar char="§"/>
              <a:defRPr sz="1200" kern="1200">
                <a:solidFill>
                  <a:srgbClr val="595959"/>
                </a:solidFill>
                <a:latin typeface="Lucida Sans"/>
                <a:ea typeface="+mn-ea"/>
                <a:cs typeface="Lucida Sans"/>
              </a:defRPr>
            </a:lvl3pPr>
            <a:lvl4pPr marL="1600200" indent="-228600" algn="l" defTabSz="914400" rtl="0" eaLnBrk="1" latinLnBrk="0" hangingPunct="1">
              <a:spcBef>
                <a:spcPct val="20000"/>
              </a:spcBef>
              <a:spcAft>
                <a:spcPts val="600"/>
              </a:spcAft>
              <a:buFont typeface="Wingdings" pitchFamily="2" charset="2"/>
              <a:buChar char="§"/>
              <a:defRPr sz="1200" kern="1200">
                <a:solidFill>
                  <a:srgbClr val="595959"/>
                </a:solidFill>
                <a:latin typeface="Lucida Sans"/>
                <a:ea typeface="+mn-ea"/>
                <a:cs typeface="Lucida Sans"/>
              </a:defRPr>
            </a:lvl4pPr>
            <a:lvl5pPr marL="2057400" indent="-228600" algn="l" defTabSz="914400" rtl="0" eaLnBrk="1" latinLnBrk="0" hangingPunct="1">
              <a:spcBef>
                <a:spcPct val="20000"/>
              </a:spcBef>
              <a:spcAft>
                <a:spcPts val="600"/>
              </a:spcAft>
              <a:buFont typeface="Wingdings" pitchFamily="2" charset="2"/>
              <a:buChar char="§"/>
              <a:defRPr sz="1200" kern="1200">
                <a:solidFill>
                  <a:srgbClr val="595959"/>
                </a:solidFill>
                <a:latin typeface="Lucida Sans"/>
                <a:ea typeface="+mn-ea"/>
                <a:cs typeface="Lucida San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s-MX" sz="4300" dirty="0"/>
          </a:p>
          <a:p>
            <a:r>
              <a:rPr lang="es-MX" sz="4300" dirty="0"/>
              <a:t>Diseñado para adaptarse a la instalación posterior a la comercialización de sistemas EAS de múltiples proveedores</a:t>
            </a:r>
          </a:p>
          <a:p>
            <a:r>
              <a:rPr lang="es-MX" sz="4300" dirty="0"/>
              <a:t>Se integra fácilmente con los sistemas </a:t>
            </a:r>
            <a:r>
              <a:rPr lang="es-MX" sz="4300" dirty="0" err="1"/>
              <a:t>Checkpoint</a:t>
            </a:r>
            <a:r>
              <a:rPr lang="es-MX" sz="4300" dirty="0"/>
              <a:t>® </a:t>
            </a:r>
            <a:r>
              <a:rPr lang="es-MX" sz="4300" dirty="0" err="1"/>
              <a:t>Nedap</a:t>
            </a:r>
            <a:r>
              <a:rPr lang="es-MX" sz="4300" dirty="0"/>
              <a:t>® y </a:t>
            </a:r>
            <a:r>
              <a:rPr lang="es-MX" sz="4300" dirty="0" err="1"/>
              <a:t>Sensormatic</a:t>
            </a:r>
            <a:r>
              <a:rPr lang="es-MX" sz="4300" dirty="0"/>
              <a:t>® para garantizar la lectura antes del control de desactivación</a:t>
            </a:r>
          </a:p>
          <a:p>
            <a:r>
              <a:rPr lang="es-MX" sz="4300" dirty="0"/>
              <a:t>Escaneo y desactivación continuos en una zona</a:t>
            </a:r>
          </a:p>
          <a:p>
            <a:r>
              <a:rPr lang="es-MX" sz="4300" dirty="0"/>
              <a:t>Conexión de antena </a:t>
            </a:r>
            <a:r>
              <a:rPr lang="es-MX" sz="4300" dirty="0" err="1"/>
              <a:t>Checkpoint</a:t>
            </a:r>
            <a:r>
              <a:rPr lang="es-MX" sz="4300" dirty="0"/>
              <a:t>® integral al cable host para una fácil instalación</a:t>
            </a:r>
          </a:p>
        </p:txBody>
      </p:sp>
      <p:sp>
        <p:nvSpPr>
          <p:cNvPr id="10" name="Slide Number Placeholder 3"/>
          <p:cNvSpPr>
            <a:spLocks noGrp="1"/>
          </p:cNvSpPr>
          <p:nvPr>
            <p:ph type="sldNum" sz="quarter" idx="12"/>
          </p:nvPr>
        </p:nvSpPr>
        <p:spPr>
          <a:xfrm>
            <a:off x="11348935" y="12856925"/>
            <a:ext cx="1042506" cy="657298"/>
          </a:xfrm>
        </p:spPr>
        <p:txBody>
          <a:bodyPr/>
          <a:lstStyle/>
          <a:p>
            <a:fld id="{72C2BF82-A7EA-419E-A6D8-59190EA55268}" type="slidenum">
              <a:rPr lang="en-US" smtClean="0"/>
              <a:pPr/>
              <a:t>13</a:t>
            </a:fld>
            <a:endParaRPr lang="en-US" dirty="0"/>
          </a:p>
        </p:txBody>
      </p:sp>
      <p:pic>
        <p:nvPicPr>
          <p:cNvPr id="11" name="Picture Placeholder 5"/>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b="31568"/>
          <a:stretch/>
        </p:blipFill>
        <p:spPr>
          <a:xfrm>
            <a:off x="2747023" y="2828534"/>
            <a:ext cx="7298662" cy="7241191"/>
          </a:xfrm>
          <a:effectLst>
            <a:outerShdw blurRad="50800" dist="38100" dir="2700000" algn="tl" rotWithShape="0">
              <a:prstClr val="black">
                <a:alpha val="40000"/>
              </a:prstClr>
            </a:outerShdw>
          </a:effectLst>
        </p:spPr>
      </p:pic>
      <p:pic>
        <p:nvPicPr>
          <p:cNvPr id="12" name="Picture Placeholder 5"/>
          <p:cNvPicPr>
            <a:picLocks noChangeAspect="1"/>
          </p:cNvPicPr>
          <p:nvPr/>
        </p:nvPicPr>
        <p:blipFill rotWithShape="1">
          <a:blip r:embed="rId3" cstate="email">
            <a:extLst>
              <a:ext uri="{28A0092B-C50C-407E-A947-70E740481C1C}">
                <a14:useLocalDpi xmlns:a14="http://schemas.microsoft.com/office/drawing/2010/main"/>
              </a:ext>
            </a:extLst>
          </a:blip>
          <a:srcRect l="18342" t="71225" r="15771" b="16485"/>
          <a:stretch/>
        </p:blipFill>
        <p:spPr>
          <a:xfrm>
            <a:off x="1768680" y="11028261"/>
            <a:ext cx="4343894" cy="1174705"/>
          </a:xfrm>
          <a:prstGeom prst="rect">
            <a:avLst/>
          </a:prstGeom>
          <a:effectLst>
            <a:outerShdw blurRad="50800" dist="38100" dir="2700000" algn="tl" rotWithShape="0">
              <a:prstClr val="black">
                <a:alpha val="40000"/>
              </a:prstClr>
            </a:outerShdw>
          </a:effectLst>
        </p:spPr>
      </p:pic>
      <p:pic>
        <p:nvPicPr>
          <p:cNvPr id="13" name="Picture Placeholder 5"/>
          <p:cNvPicPr>
            <a:picLocks noChangeAspect="1"/>
          </p:cNvPicPr>
          <p:nvPr/>
        </p:nvPicPr>
        <p:blipFill rotWithShape="1">
          <a:blip r:embed="rId3" cstate="email">
            <a:extLst>
              <a:ext uri="{28A0092B-C50C-407E-A947-70E740481C1C}">
                <a14:useLocalDpi xmlns:a14="http://schemas.microsoft.com/office/drawing/2010/main"/>
              </a:ext>
            </a:extLst>
          </a:blip>
          <a:srcRect l="17532" t="83096" r="12816" b="4195"/>
          <a:stretch/>
        </p:blipFill>
        <p:spPr>
          <a:xfrm>
            <a:off x="9145846" y="10959278"/>
            <a:ext cx="4592027" cy="1214751"/>
          </a:xfrm>
          <a:prstGeom prst="rect">
            <a:avLst/>
          </a:prstGeom>
          <a:effectLst>
            <a:outerShdw blurRad="50800" dist="38100" dir="2700000" algn="tl" rotWithShape="0">
              <a:prstClr val="black">
                <a:alpha val="40000"/>
              </a:prstClr>
            </a:outerShdw>
          </a:effectLst>
        </p:spPr>
      </p:pic>
      <p:pic>
        <p:nvPicPr>
          <p:cNvPr id="1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6670" y="10966439"/>
            <a:ext cx="5906896" cy="12247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5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Gestión de software y datos</a:t>
            </a:r>
          </a:p>
        </p:txBody>
      </p:sp>
      <p:sp>
        <p:nvSpPr>
          <p:cNvPr id="3" name="Content Placeholder 2"/>
          <p:cNvSpPr>
            <a:spLocks noGrp="1"/>
          </p:cNvSpPr>
          <p:nvPr>
            <p:ph sz="half" idx="2"/>
          </p:nvPr>
        </p:nvSpPr>
        <p:spPr>
          <a:xfrm>
            <a:off x="3260886" y="2673928"/>
            <a:ext cx="17274249" cy="4186112"/>
          </a:xfrm>
        </p:spPr>
        <p:txBody>
          <a:bodyPr>
            <a:normAutofit fontScale="92500" lnSpcReduction="20000"/>
          </a:bodyPr>
          <a:lstStyle/>
          <a:p>
            <a:endParaRPr lang="es-MX" dirty="0"/>
          </a:p>
          <a:p>
            <a:r>
              <a:rPr lang="es-MX" dirty="0"/>
              <a:t>Aplicaciones y herramientas de personalización de configuraciones</a:t>
            </a:r>
          </a:p>
          <a:p>
            <a:pPr lvl="1"/>
            <a:r>
              <a:rPr lang="es-MX" dirty="0"/>
              <a:t>Programación en pantalla de </a:t>
            </a:r>
            <a:r>
              <a:rPr lang="es-MX" dirty="0" err="1"/>
              <a:t>Scanalyzer</a:t>
            </a:r>
            <a:r>
              <a:rPr lang="es-MX" dirty="0"/>
              <a:t> ™</a:t>
            </a:r>
          </a:p>
          <a:p>
            <a:pPr lvl="1"/>
            <a:r>
              <a:rPr lang="es-MX" dirty="0"/>
              <a:t>Programación en pantalla de </a:t>
            </a:r>
            <a:r>
              <a:rPr lang="es-MX" dirty="0" err="1"/>
              <a:t>Aladdin</a:t>
            </a:r>
            <a:r>
              <a:rPr lang="es-MX" dirty="0"/>
              <a:t> ™ --- * Próximamente *</a:t>
            </a:r>
          </a:p>
          <a:p>
            <a:pPr lvl="1"/>
            <a:r>
              <a:rPr lang="es-MX" dirty="0"/>
              <a:t>Programación tradicional de códigos de barras.</a:t>
            </a:r>
          </a:p>
          <a:p>
            <a:pPr lvl="1"/>
            <a:r>
              <a:rPr lang="es-MX" dirty="0"/>
              <a:t>Descarga de host utilizando OPOS y JPOS</a:t>
            </a:r>
            <a:endParaRPr lang="en-US" dirty="0"/>
          </a:p>
          <a:p>
            <a:endParaRPr lang="es-MX" dirty="0"/>
          </a:p>
          <a:p>
            <a:r>
              <a:rPr lang="es-MX" dirty="0"/>
              <a:t>Fácil conexión a la computadora con un cable host USB; no se necesita un cable especial</a:t>
            </a:r>
            <a:endParaRPr lang="en-US" dirty="0"/>
          </a:p>
        </p:txBody>
      </p:sp>
      <p:sp>
        <p:nvSpPr>
          <p:cNvPr id="6" name="Slide Number Placeholder 3"/>
          <p:cNvSpPr>
            <a:spLocks noGrp="1"/>
          </p:cNvSpPr>
          <p:nvPr>
            <p:ph type="sldNum" sz="quarter" idx="12"/>
          </p:nvPr>
        </p:nvSpPr>
        <p:spPr>
          <a:xfrm>
            <a:off x="11348935" y="12856925"/>
            <a:ext cx="1042506" cy="657298"/>
          </a:xfrm>
        </p:spPr>
        <p:txBody>
          <a:bodyPr/>
          <a:lstStyle/>
          <a:p>
            <a:fld id="{72C2BF82-A7EA-419E-A6D8-59190EA55268}" type="slidenum">
              <a:rPr lang="en-US" smtClean="0"/>
              <a:pPr/>
              <a:t>14</a:t>
            </a:fld>
            <a:endParaRPr lang="en-US" dirty="0"/>
          </a:p>
        </p:txBody>
      </p:sp>
      <p:pic>
        <p:nvPicPr>
          <p:cNvPr id="9" name="Picture Placeholder 4"/>
          <p:cNvPicPr>
            <a:picLocks noGrp="1" noChangeAspect="1"/>
          </p:cNvPicPr>
          <p:nvPr>
            <p:ph type="pic" idx="13"/>
          </p:nvPr>
        </p:nvPicPr>
        <p:blipFill>
          <a:blip r:embed="rId3" cstate="print">
            <a:extLst>
              <a:ext uri="{28A0092B-C50C-407E-A947-70E740481C1C}">
                <a14:useLocalDpi xmlns:a14="http://schemas.microsoft.com/office/drawing/2010/main" val="0"/>
              </a:ext>
            </a:extLst>
          </a:blip>
          <a:stretch>
            <a:fillRect/>
          </a:stretch>
        </p:blipFill>
        <p:spPr>
          <a:xfrm>
            <a:off x="2144110" y="7319749"/>
            <a:ext cx="9380484" cy="4722730"/>
          </a:xfrm>
        </p:spPr>
      </p:pic>
      <p:pic>
        <p:nvPicPr>
          <p:cNvPr id="10" name="Picture 9">
            <a:extLst>
              <a:ext uri="{FF2B5EF4-FFF2-40B4-BE49-F238E27FC236}">
                <a16:creationId xmlns:a16="http://schemas.microsoft.com/office/drawing/2014/main" id="{C988B2BA-42FB-480D-98DE-09BCC9683B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0376" y="8619352"/>
            <a:ext cx="3960729" cy="2424052"/>
          </a:xfrm>
          <a:prstGeom prst="rect">
            <a:avLst/>
          </a:prstGeom>
        </p:spPr>
      </p:pic>
      <p:pic>
        <p:nvPicPr>
          <p:cNvPr id="11" name="Picture 10">
            <a:extLst>
              <a:ext uri="{FF2B5EF4-FFF2-40B4-BE49-F238E27FC236}">
                <a16:creationId xmlns:a16="http://schemas.microsoft.com/office/drawing/2014/main" id="{343A237B-2340-4496-A652-EEBA1E911D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8571" y="8619352"/>
            <a:ext cx="3960730" cy="2123524"/>
          </a:xfrm>
          <a:prstGeom prst="rect">
            <a:avLst/>
          </a:prstGeom>
        </p:spPr>
      </p:pic>
    </p:spTree>
    <p:extLst>
      <p:ext uri="{BB962C8B-B14F-4D97-AF65-F5344CB8AC3E}">
        <p14:creationId xmlns:p14="http://schemas.microsoft.com/office/powerpoint/2010/main" val="352020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Opciones de configuración del producto</a:t>
            </a:r>
            <a:endParaRPr lang="en-US" dirty="0"/>
          </a:p>
        </p:txBody>
      </p:sp>
      <p:sp>
        <p:nvSpPr>
          <p:cNvPr id="3" name="Content Placeholder 2"/>
          <p:cNvSpPr>
            <a:spLocks noGrp="1"/>
          </p:cNvSpPr>
          <p:nvPr>
            <p:ph idx="1"/>
          </p:nvPr>
        </p:nvSpPr>
        <p:spPr>
          <a:xfrm>
            <a:off x="1345041" y="2908108"/>
            <a:ext cx="21645588" cy="9051926"/>
          </a:xfrm>
        </p:spPr>
        <p:txBody>
          <a:bodyPr>
            <a:normAutofit fontScale="92500" lnSpcReduction="20000"/>
          </a:bodyPr>
          <a:lstStyle/>
          <a:p>
            <a:r>
              <a:rPr lang="es-MX" dirty="0"/>
              <a:t>Decodificación </a:t>
            </a:r>
          </a:p>
          <a:p>
            <a:pPr lvl="1"/>
            <a:r>
              <a:rPr lang="es-MX" dirty="0"/>
              <a:t>Estándar- 1D/2D </a:t>
            </a:r>
          </a:p>
          <a:p>
            <a:pPr lvl="1"/>
            <a:r>
              <a:rPr lang="es-MX" dirty="0"/>
              <a:t>Opcional- 1D/2D con </a:t>
            </a:r>
            <a:r>
              <a:rPr lang="es-MX" dirty="0" err="1"/>
              <a:t>Digimarc</a:t>
            </a:r>
            <a:r>
              <a:rPr lang="es-MX" dirty="0"/>
              <a:t> </a:t>
            </a:r>
            <a:r>
              <a:rPr lang="es-MX" dirty="0" err="1"/>
              <a:t>Barcode</a:t>
            </a:r>
            <a:endParaRPr lang="es-MX" dirty="0"/>
          </a:p>
          <a:p>
            <a:r>
              <a:rPr lang="es-MX" dirty="0"/>
              <a:t>Montaje </a:t>
            </a:r>
          </a:p>
          <a:p>
            <a:pPr lvl="1"/>
            <a:r>
              <a:rPr lang="es-MX" dirty="0"/>
              <a:t>Elevador de inclinación alto: altura total de la unidad de 138 mm</a:t>
            </a:r>
          </a:p>
          <a:p>
            <a:pPr lvl="1"/>
            <a:r>
              <a:rPr lang="es-MX" dirty="0"/>
              <a:t>Elevador fijo: altura total de la unidad de 109 </a:t>
            </a:r>
            <a:r>
              <a:rPr lang="es-MX" dirty="0" err="1"/>
              <a:t>mm.</a:t>
            </a:r>
            <a:endParaRPr lang="es-MX" dirty="0"/>
          </a:p>
          <a:p>
            <a:pPr lvl="1"/>
            <a:r>
              <a:rPr lang="es-MX" dirty="0"/>
              <a:t>Soporte L</a:t>
            </a:r>
          </a:p>
          <a:p>
            <a:pPr lvl="1"/>
            <a:r>
              <a:rPr lang="es-MX" dirty="0"/>
              <a:t>Base giratoria magnética</a:t>
            </a:r>
          </a:p>
          <a:p>
            <a:r>
              <a:rPr lang="es-MX" dirty="0"/>
              <a:t>Opciones de alimentación universal</a:t>
            </a:r>
          </a:p>
          <a:p>
            <a:r>
              <a:rPr lang="es-MX" dirty="0"/>
              <a:t>Interfaces POS</a:t>
            </a:r>
          </a:p>
          <a:p>
            <a:pPr lvl="1"/>
            <a:r>
              <a:rPr lang="es-MX" dirty="0"/>
              <a:t>Teclado USB</a:t>
            </a:r>
          </a:p>
          <a:p>
            <a:pPr lvl="1"/>
            <a:r>
              <a:rPr lang="es-MX" dirty="0"/>
              <a:t>USB COM</a:t>
            </a:r>
          </a:p>
          <a:p>
            <a:pPr lvl="1"/>
            <a:r>
              <a:rPr lang="es-MX" dirty="0"/>
              <a:t>OEM USB</a:t>
            </a:r>
          </a:p>
          <a:p>
            <a:pPr lvl="1"/>
            <a:r>
              <a:rPr lang="es-MX" dirty="0"/>
              <a:t>RS-232</a:t>
            </a:r>
          </a:p>
          <a:p>
            <a:pPr lvl="1"/>
            <a:r>
              <a:rPr lang="es-MX" dirty="0"/>
              <a:t>RS-232 </a:t>
            </a:r>
            <a:r>
              <a:rPr lang="es-MX" dirty="0" err="1"/>
              <a:t>Diebold-Nixdorf</a:t>
            </a:r>
            <a:r>
              <a:rPr lang="es-MX" dirty="0"/>
              <a:t> </a:t>
            </a:r>
            <a:r>
              <a:rPr lang="es-MX" dirty="0" err="1"/>
              <a:t>Beetle</a:t>
            </a:r>
            <a:endParaRPr lang="es-MX" dirty="0"/>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pPr/>
              <a:t>15</a:t>
            </a:fld>
            <a:endParaRPr lang="en-US" dirty="0"/>
          </a:p>
        </p:txBody>
      </p:sp>
      <p:grpSp>
        <p:nvGrpSpPr>
          <p:cNvPr id="8" name="Group 7"/>
          <p:cNvGrpSpPr/>
          <p:nvPr/>
        </p:nvGrpSpPr>
        <p:grpSpPr>
          <a:xfrm>
            <a:off x="15445211" y="10640292"/>
            <a:ext cx="5019939" cy="941712"/>
            <a:chOff x="6736861" y="5801779"/>
            <a:chExt cx="1882232" cy="470856"/>
          </a:xfrm>
        </p:grpSpPr>
        <p:pic>
          <p:nvPicPr>
            <p:cNvPr id="9" name="Picture 2" descr="Image result for digimarc"/>
            <p:cNvPicPr>
              <a:picLocks noChangeAspect="1" noChangeArrowheads="1"/>
            </p:cNvPicPr>
            <p:nvPr/>
          </p:nvPicPr>
          <p:blipFill rotWithShape="1">
            <a:blip r:embed="rId3">
              <a:extLst>
                <a:ext uri="{28A0092B-C50C-407E-A947-70E740481C1C}">
                  <a14:useLocalDpi xmlns:a14="http://schemas.microsoft.com/office/drawing/2010/main" val="0"/>
                </a:ext>
              </a:extLst>
            </a:blip>
            <a:srcRect t="35694" b="21609"/>
            <a:stretch/>
          </p:blipFill>
          <p:spPr bwMode="auto">
            <a:xfrm>
              <a:off x="6736861" y="5801779"/>
              <a:ext cx="1882232" cy="4224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98447" y="5934081"/>
              <a:ext cx="1704196" cy="338554"/>
            </a:xfrm>
            <a:prstGeom prst="rect">
              <a:avLst/>
            </a:prstGeom>
            <a:noFill/>
          </p:spPr>
          <p:txBody>
            <a:bodyPr wrap="square" rtlCol="0">
              <a:spAutoFit/>
            </a:bodyPr>
            <a:lstStyle/>
            <a:p>
              <a:r>
                <a:rPr lang="en-US" sz="3800" b="1" spc="1429" dirty="0">
                  <a:solidFill>
                    <a:srgbClr val="629DD1">
                      <a:lumMod val="50000"/>
                    </a:srgbClr>
                  </a:solidFill>
                  <a:latin typeface="Tw Cen MT" panose="020B0602020104020603" pitchFamily="34" charset="0"/>
                  <a:cs typeface="LilyUPC" panose="020B0604020202020204" pitchFamily="34" charset="-34"/>
                </a:rPr>
                <a:t>READY</a:t>
              </a:r>
            </a:p>
          </p:txBody>
        </p:sp>
      </p:grpSp>
      <p:pic>
        <p:nvPicPr>
          <p:cNvPr id="13" name="Picture Placeholder 5"/>
          <p:cNvPicPr>
            <a:picLocks noChangeAspect="1"/>
          </p:cNvPicPr>
          <p:nvPr/>
        </p:nvPicPr>
        <p:blipFill rotWithShape="1">
          <a:blip r:embed="rId4">
            <a:extLst>
              <a:ext uri="{28A0092B-C50C-407E-A947-70E740481C1C}">
                <a14:useLocalDpi xmlns:a14="http://schemas.microsoft.com/office/drawing/2010/main" val="0"/>
              </a:ext>
            </a:extLst>
          </a:blip>
          <a:srcRect l="10" t="83877" r="77888"/>
          <a:stretch/>
        </p:blipFill>
        <p:spPr>
          <a:xfrm>
            <a:off x="21135552" y="10165526"/>
            <a:ext cx="2263233" cy="1794508"/>
          </a:xfrm>
          <a:prstGeom prst="rect">
            <a:avLst/>
          </a:prstGeom>
        </p:spPr>
      </p:pic>
    </p:spTree>
    <p:extLst>
      <p:ext uri="{BB962C8B-B14F-4D97-AF65-F5344CB8AC3E}">
        <p14:creationId xmlns:p14="http://schemas.microsoft.com/office/powerpoint/2010/main" val="42999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Programas de Soporte EASEOFCARE</a:t>
            </a:r>
          </a:p>
        </p:txBody>
      </p:sp>
      <p:sp>
        <p:nvSpPr>
          <p:cNvPr id="4" name="Slide Number Placeholder 3"/>
          <p:cNvSpPr>
            <a:spLocks noGrp="1"/>
          </p:cNvSpPr>
          <p:nvPr>
            <p:ph type="sldNum" sz="quarter" idx="12"/>
          </p:nvPr>
        </p:nvSpPr>
        <p:spPr/>
        <p:txBody>
          <a:bodyPr/>
          <a:lstStyle/>
          <a:p>
            <a:fld id="{72C2BF82-A7EA-419E-A6D8-59190EA55268}" type="slidenum">
              <a:rPr lang="en-US" smtClean="0"/>
              <a:pPr/>
              <a:t>16</a:t>
            </a:fld>
            <a:endParaRPr lang="en-US" dirty="0"/>
          </a:p>
        </p:txBody>
      </p:sp>
      <p:sp>
        <p:nvSpPr>
          <p:cNvPr id="5" name="Rectangle 4"/>
          <p:cNvSpPr/>
          <p:nvPr/>
        </p:nvSpPr>
        <p:spPr>
          <a:xfrm>
            <a:off x="5276290" y="9220914"/>
            <a:ext cx="5789111" cy="1828800"/>
          </a:xfrm>
          <a:prstGeom prst="rect">
            <a:avLst/>
          </a:prstGeom>
          <a:ln/>
        </p:spPr>
        <p:style>
          <a:lnRef idx="0">
            <a:schemeClr val="accent3"/>
          </a:lnRef>
          <a:fillRef idx="3">
            <a:schemeClr val="accent3"/>
          </a:fillRef>
          <a:effectRef idx="3">
            <a:schemeClr val="accent3"/>
          </a:effectRef>
          <a:fontRef idx="minor">
            <a:schemeClr val="lt1"/>
          </a:fontRef>
        </p:style>
        <p:txBody>
          <a:bodyPr lIns="217728" tIns="108864" rIns="217728" bIns="108864" rtlCol="0" anchor="ctr"/>
          <a:lstStyle/>
          <a:p>
            <a:pPr algn="ctr"/>
            <a:r>
              <a:rPr lang="en-US" sz="2800" dirty="0">
                <a:solidFill>
                  <a:prstClr val="white"/>
                </a:solidFill>
              </a:rPr>
              <a:t>Garantía de </a:t>
            </a:r>
            <a:r>
              <a:rPr lang="en-US" sz="2800" dirty="0" err="1">
                <a:solidFill>
                  <a:prstClr val="white"/>
                </a:solidFill>
              </a:rPr>
              <a:t>Fábrica</a:t>
            </a:r>
            <a:endParaRPr lang="en-US" sz="2800" dirty="0">
              <a:solidFill>
                <a:prstClr val="white"/>
              </a:solidFill>
            </a:endParaRPr>
          </a:p>
          <a:p>
            <a:pPr algn="ctr"/>
            <a:r>
              <a:rPr lang="en-US" sz="2800" dirty="0" err="1">
                <a:solidFill>
                  <a:prstClr val="white"/>
                </a:solidFill>
              </a:rPr>
              <a:t>Defectos</a:t>
            </a:r>
            <a:r>
              <a:rPr lang="en-US" sz="2800" dirty="0">
                <a:solidFill>
                  <a:prstClr val="white"/>
                </a:solidFill>
              </a:rPr>
              <a:t> de </a:t>
            </a:r>
            <a:r>
              <a:rPr lang="en-US" sz="2800" dirty="0" err="1">
                <a:solidFill>
                  <a:prstClr val="white"/>
                </a:solidFill>
              </a:rPr>
              <a:t>fábrica</a:t>
            </a:r>
            <a:endParaRPr lang="en-US" sz="2800" dirty="0">
              <a:solidFill>
                <a:prstClr val="white"/>
              </a:solidFill>
            </a:endParaRPr>
          </a:p>
          <a:p>
            <a:pPr algn="ctr"/>
            <a:r>
              <a:rPr lang="en-US" sz="2800" dirty="0" err="1">
                <a:solidFill>
                  <a:prstClr val="white"/>
                </a:solidFill>
              </a:rPr>
              <a:t>Cobertura</a:t>
            </a:r>
            <a:r>
              <a:rPr lang="en-US" sz="2800" dirty="0">
                <a:solidFill>
                  <a:prstClr val="white"/>
                </a:solidFill>
              </a:rPr>
              <a:t> de 1 a 5 </a:t>
            </a:r>
            <a:r>
              <a:rPr lang="en-US" sz="2800" dirty="0" err="1">
                <a:solidFill>
                  <a:prstClr val="white"/>
                </a:solidFill>
              </a:rPr>
              <a:t>años</a:t>
            </a:r>
            <a:endParaRPr lang="en-US" sz="2800" dirty="0">
              <a:solidFill>
                <a:prstClr val="white"/>
              </a:solidFill>
            </a:endParaRPr>
          </a:p>
          <a:p>
            <a:pPr algn="ctr"/>
            <a:r>
              <a:rPr lang="en-US" sz="2800" dirty="0" err="1">
                <a:solidFill>
                  <a:prstClr val="white"/>
                </a:solidFill>
              </a:rPr>
              <a:t>Entrega</a:t>
            </a:r>
            <a:r>
              <a:rPr lang="en-US" sz="2800" dirty="0">
                <a:solidFill>
                  <a:prstClr val="white"/>
                </a:solidFill>
              </a:rPr>
              <a:t> de 10 </a:t>
            </a:r>
            <a:r>
              <a:rPr lang="en-US" sz="2800" dirty="0" err="1">
                <a:solidFill>
                  <a:prstClr val="white"/>
                </a:solidFill>
              </a:rPr>
              <a:t>días</a:t>
            </a:r>
            <a:r>
              <a:rPr lang="en-US" sz="2800" dirty="0">
                <a:solidFill>
                  <a:prstClr val="white"/>
                </a:solidFill>
              </a:rPr>
              <a:t> </a:t>
            </a:r>
            <a:r>
              <a:rPr lang="en-US" sz="2800" dirty="0" err="1">
                <a:solidFill>
                  <a:prstClr val="white"/>
                </a:solidFill>
              </a:rPr>
              <a:t>hábiles</a:t>
            </a:r>
            <a:endParaRPr lang="en-US" sz="2800" dirty="0">
              <a:solidFill>
                <a:prstClr val="white"/>
              </a:solidFill>
            </a:endParaRPr>
          </a:p>
        </p:txBody>
      </p:sp>
      <p:sp>
        <p:nvSpPr>
          <p:cNvPr id="6" name="Rectangle 5"/>
          <p:cNvSpPr/>
          <p:nvPr/>
        </p:nvSpPr>
        <p:spPr>
          <a:xfrm>
            <a:off x="5276291" y="7152830"/>
            <a:ext cx="14016926" cy="1828800"/>
          </a:xfrm>
          <a:prstGeom prst="rect">
            <a:avLst/>
          </a:prstGeom>
          <a:ln/>
        </p:spPr>
        <p:style>
          <a:lnRef idx="0">
            <a:schemeClr val="accent5"/>
          </a:lnRef>
          <a:fillRef idx="3">
            <a:schemeClr val="accent5"/>
          </a:fillRef>
          <a:effectRef idx="3">
            <a:schemeClr val="accent5"/>
          </a:effectRef>
          <a:fontRef idx="minor">
            <a:schemeClr val="lt1"/>
          </a:fontRef>
        </p:style>
        <p:txBody>
          <a:bodyPr lIns="217728" tIns="108864" rIns="217728" bIns="108864" rtlCol="0" anchor="ctr"/>
          <a:lstStyle/>
          <a:p>
            <a:pPr algn="ctr"/>
            <a:r>
              <a:rPr lang="es-MX" sz="3200" dirty="0">
                <a:solidFill>
                  <a:prstClr val="white"/>
                </a:solidFill>
              </a:rPr>
              <a:t>EASEOFCARE 5-DÍAS</a:t>
            </a:r>
          </a:p>
          <a:p>
            <a:pPr algn="ctr"/>
            <a:r>
              <a:rPr lang="es-MX" sz="3200" dirty="0">
                <a:solidFill>
                  <a:prstClr val="white"/>
                </a:solidFill>
              </a:rPr>
              <a:t>Uso y desgaste normal</a:t>
            </a:r>
          </a:p>
          <a:p>
            <a:pPr algn="ctr"/>
            <a:r>
              <a:rPr lang="es-MX" sz="3200" dirty="0">
                <a:solidFill>
                  <a:prstClr val="white"/>
                </a:solidFill>
              </a:rPr>
              <a:t>Programas de 3 a 5 años</a:t>
            </a:r>
          </a:p>
          <a:p>
            <a:pPr algn="ctr"/>
            <a:r>
              <a:rPr lang="es-MX" sz="3200" dirty="0">
                <a:solidFill>
                  <a:prstClr val="white"/>
                </a:solidFill>
              </a:rPr>
              <a:t>Tiempo de entrega 5 días hábiles</a:t>
            </a:r>
          </a:p>
        </p:txBody>
      </p:sp>
      <p:sp>
        <p:nvSpPr>
          <p:cNvPr id="7" name="Rectangle 6"/>
          <p:cNvSpPr/>
          <p:nvPr/>
        </p:nvSpPr>
        <p:spPr>
          <a:xfrm>
            <a:off x="5276291" y="5067656"/>
            <a:ext cx="14016926" cy="1828800"/>
          </a:xfrm>
          <a:prstGeom prst="rect">
            <a:avLst/>
          </a:prstGeom>
          <a:ln/>
        </p:spPr>
        <p:style>
          <a:lnRef idx="0">
            <a:schemeClr val="accent2"/>
          </a:lnRef>
          <a:fillRef idx="3">
            <a:schemeClr val="accent2"/>
          </a:fillRef>
          <a:effectRef idx="3">
            <a:schemeClr val="accent2"/>
          </a:effectRef>
          <a:fontRef idx="minor">
            <a:schemeClr val="lt1"/>
          </a:fontRef>
        </p:style>
        <p:txBody>
          <a:bodyPr lIns="217728" tIns="108864" rIns="217728" bIns="108864" rtlCol="0" anchor="ctr"/>
          <a:lstStyle/>
          <a:p>
            <a:pPr algn="ctr"/>
            <a:endParaRPr lang="es-MX" sz="2800" dirty="0">
              <a:solidFill>
                <a:prstClr val="white"/>
              </a:solidFill>
            </a:endParaRPr>
          </a:p>
          <a:p>
            <a:pPr algn="ctr"/>
            <a:r>
              <a:rPr lang="es-MX" sz="2800" dirty="0">
                <a:solidFill>
                  <a:prstClr val="white"/>
                </a:solidFill>
              </a:rPr>
              <a:t>EASEOFCARE COMPREHENSIVE 2-DÍAS</a:t>
            </a:r>
          </a:p>
          <a:p>
            <a:pPr algn="ctr"/>
            <a:r>
              <a:rPr lang="es-MX" sz="2800" dirty="0">
                <a:solidFill>
                  <a:prstClr val="white"/>
                </a:solidFill>
              </a:rPr>
              <a:t>Desgaste normal, roturas y daños accidentales</a:t>
            </a:r>
          </a:p>
          <a:p>
            <a:pPr algn="ctr"/>
            <a:r>
              <a:rPr lang="es-MX" sz="2800" dirty="0">
                <a:solidFill>
                  <a:prstClr val="white"/>
                </a:solidFill>
              </a:rPr>
              <a:t>Programas de 3 a 5 años</a:t>
            </a:r>
          </a:p>
          <a:p>
            <a:pPr algn="ctr"/>
            <a:r>
              <a:rPr lang="es-MX" sz="2800" dirty="0">
                <a:solidFill>
                  <a:prstClr val="white"/>
                </a:solidFill>
              </a:rPr>
              <a:t>Entrega en 2 días hábiles con envío exprés</a:t>
            </a:r>
          </a:p>
          <a:p>
            <a:pPr algn="ctr"/>
            <a:endParaRPr lang="en-US" sz="2900" dirty="0">
              <a:solidFill>
                <a:prstClr val="white"/>
              </a:solidFill>
            </a:endParaRPr>
          </a:p>
        </p:txBody>
      </p:sp>
      <p:sp>
        <p:nvSpPr>
          <p:cNvPr id="8" name="Rectangle 7"/>
          <p:cNvSpPr/>
          <p:nvPr/>
        </p:nvSpPr>
        <p:spPr>
          <a:xfrm>
            <a:off x="5276291" y="3016666"/>
            <a:ext cx="14016926" cy="1828800"/>
          </a:xfrm>
          <a:prstGeom prst="rect">
            <a:avLst/>
          </a:prstGeom>
          <a:ln/>
        </p:spPr>
        <p:style>
          <a:lnRef idx="0">
            <a:schemeClr val="accent4"/>
          </a:lnRef>
          <a:fillRef idx="3">
            <a:schemeClr val="accent4"/>
          </a:fillRef>
          <a:effectRef idx="3">
            <a:schemeClr val="accent4"/>
          </a:effectRef>
          <a:fontRef idx="minor">
            <a:schemeClr val="lt1"/>
          </a:fontRef>
        </p:style>
        <p:txBody>
          <a:bodyPr lIns="217728" tIns="108864" rIns="217728" bIns="108864" rtlCol="0" anchor="ctr"/>
          <a:lstStyle/>
          <a:p>
            <a:pPr algn="ctr"/>
            <a:r>
              <a:rPr lang="es-MX" sz="3200" dirty="0">
                <a:solidFill>
                  <a:prstClr val="white"/>
                </a:solidFill>
              </a:rPr>
              <a:t>EASEOFCARE OVERNIGHT COMPREHENSIVE</a:t>
            </a:r>
          </a:p>
          <a:p>
            <a:pPr algn="ctr"/>
            <a:r>
              <a:rPr lang="es-MX" sz="3200" dirty="0">
                <a:solidFill>
                  <a:prstClr val="white"/>
                </a:solidFill>
              </a:rPr>
              <a:t>Desgaste normal, y daños accidentales</a:t>
            </a:r>
          </a:p>
          <a:p>
            <a:pPr algn="ctr"/>
            <a:r>
              <a:rPr lang="es-MX" sz="3200" dirty="0">
                <a:solidFill>
                  <a:prstClr val="white"/>
                </a:solidFill>
              </a:rPr>
              <a:t>Programas de 3 a 5 años</a:t>
            </a:r>
          </a:p>
          <a:p>
            <a:pPr algn="ctr"/>
            <a:r>
              <a:rPr lang="es-MX" sz="3200" dirty="0">
                <a:solidFill>
                  <a:prstClr val="white"/>
                </a:solidFill>
              </a:rPr>
              <a:t>Reemplazo anticipado </a:t>
            </a:r>
          </a:p>
        </p:txBody>
      </p:sp>
      <p:cxnSp>
        <p:nvCxnSpPr>
          <p:cNvPr id="10" name="Straight Arrow Connector 9"/>
          <p:cNvCxnSpPr/>
          <p:nvPr/>
        </p:nvCxnSpPr>
        <p:spPr>
          <a:xfrm flipV="1">
            <a:off x="4341832" y="3016667"/>
            <a:ext cx="0" cy="8588522"/>
          </a:xfrm>
          <a:prstGeom prst="straightConnector1">
            <a:avLst/>
          </a:prstGeom>
          <a:ln>
            <a:solidFill>
              <a:srgbClr val="595959"/>
            </a:solidFill>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4341828" y="11605190"/>
            <a:ext cx="16637993" cy="0"/>
          </a:xfrm>
          <a:prstGeom prst="straightConnector1">
            <a:avLst/>
          </a:prstGeom>
          <a:ln>
            <a:solidFill>
              <a:srgbClr val="595959"/>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11065402" y="9220914"/>
            <a:ext cx="8227815"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93216" y="9220914"/>
            <a:ext cx="0" cy="18288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065402" y="11049714"/>
            <a:ext cx="8227815"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92646" y="5067655"/>
            <a:ext cx="1024484" cy="4762137"/>
          </a:xfrm>
          <a:prstGeom prst="rect">
            <a:avLst/>
          </a:prstGeom>
          <a:noFill/>
        </p:spPr>
        <p:txBody>
          <a:bodyPr vert="vert270" wrap="square" lIns="217728" tIns="108864" rIns="217728" bIns="108864" rtlCol="0">
            <a:spAutoFit/>
          </a:bodyPr>
          <a:lstStyle/>
          <a:p>
            <a:pPr algn="ctr"/>
            <a:r>
              <a:rPr lang="en-US" sz="3800" b="1" dirty="0">
                <a:solidFill>
                  <a:srgbClr val="595959"/>
                </a:solidFill>
              </a:rPr>
              <a:t>NIVEL DE SERVICIO</a:t>
            </a:r>
          </a:p>
        </p:txBody>
      </p:sp>
      <p:sp>
        <p:nvSpPr>
          <p:cNvPr id="20" name="TextBox 19"/>
          <p:cNvSpPr txBox="1"/>
          <p:nvPr/>
        </p:nvSpPr>
        <p:spPr>
          <a:xfrm>
            <a:off x="9766267" y="11718278"/>
            <a:ext cx="5036968" cy="804630"/>
          </a:xfrm>
          <a:prstGeom prst="rect">
            <a:avLst/>
          </a:prstGeom>
          <a:noFill/>
        </p:spPr>
        <p:txBody>
          <a:bodyPr vert="horz" wrap="square" lIns="217728" tIns="108864" rIns="217728" bIns="108864" rtlCol="0">
            <a:spAutoFit/>
          </a:bodyPr>
          <a:lstStyle/>
          <a:p>
            <a:pPr algn="ctr"/>
            <a:r>
              <a:rPr lang="en-US" sz="3800" b="1" dirty="0">
                <a:solidFill>
                  <a:srgbClr val="595959"/>
                </a:solidFill>
              </a:rPr>
              <a:t>DURACIÓN </a:t>
            </a:r>
          </a:p>
        </p:txBody>
      </p:sp>
    </p:spTree>
    <p:extLst>
      <p:ext uri="{BB962C8B-B14F-4D97-AF65-F5344CB8AC3E}">
        <p14:creationId xmlns:p14="http://schemas.microsoft.com/office/powerpoint/2010/main" val="421887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GRACIAS </a:t>
            </a:r>
          </a:p>
        </p:txBody>
      </p:sp>
      <p:sp>
        <p:nvSpPr>
          <p:cNvPr id="3" name="Segnaposto numero diapositiva 2"/>
          <p:cNvSpPr>
            <a:spLocks noGrp="1"/>
          </p:cNvSpPr>
          <p:nvPr>
            <p:ph type="sldNum" sz="quarter" idx="10"/>
          </p:nvPr>
        </p:nvSpPr>
        <p:spPr/>
        <p:txBody>
          <a:bodyPr/>
          <a:lstStyle/>
          <a:p>
            <a:fld id="{72C2BF82-A7EA-419E-A6D8-59190EA55268}" type="slidenum">
              <a:rPr lang="en-US" smtClean="0"/>
              <a:pPr/>
              <a:t>17</a:t>
            </a:fld>
            <a:endParaRPr lang="en-US" dirty="0"/>
          </a:p>
        </p:txBody>
      </p:sp>
      <p:sp>
        <p:nvSpPr>
          <p:cNvPr id="4" name="TextBox 3">
            <a:extLst>
              <a:ext uri="{FF2B5EF4-FFF2-40B4-BE49-F238E27FC236}">
                <a16:creationId xmlns:a16="http://schemas.microsoft.com/office/drawing/2014/main" id="{9226D7CF-0DEA-4228-B648-2A7D592E4728}"/>
              </a:ext>
            </a:extLst>
          </p:cNvPr>
          <p:cNvSpPr txBox="1"/>
          <p:nvPr/>
        </p:nvSpPr>
        <p:spPr>
          <a:xfrm>
            <a:off x="1480452" y="11190514"/>
            <a:ext cx="10646229" cy="400110"/>
          </a:xfrm>
          <a:prstGeom prst="rect">
            <a:avLst/>
          </a:prstGeom>
          <a:noFill/>
        </p:spPr>
        <p:txBody>
          <a:bodyPr wrap="square" rtlCol="0">
            <a:spAutoFit/>
          </a:bodyPr>
          <a:lstStyle/>
          <a:p>
            <a:r>
              <a:rPr lang="en-US" sz="2000"/>
              <a:t>SP-MAGELLAN1500i-ES  Revision A  20190605</a:t>
            </a:r>
            <a:endParaRPr lang="en-US" sz="2000" dirty="0"/>
          </a:p>
        </p:txBody>
      </p:sp>
    </p:spTree>
    <p:extLst>
      <p:ext uri="{BB962C8B-B14F-4D97-AF65-F5344CB8AC3E}">
        <p14:creationId xmlns:p14="http://schemas.microsoft.com/office/powerpoint/2010/main" val="299641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7" y="0"/>
            <a:ext cx="22888468" cy="1788578"/>
          </a:xfrm>
        </p:spPr>
        <p:txBody>
          <a:bodyPr/>
          <a:lstStyle/>
          <a:p>
            <a:br>
              <a:rPr lang="es-MX" dirty="0"/>
            </a:br>
            <a:r>
              <a:rPr lang="es-MX" sz="6600" dirty="0"/>
              <a:t>Aspectos destacados del escáner de presentación </a:t>
            </a:r>
            <a:r>
              <a:rPr lang="es-MX" sz="6600" dirty="0" err="1"/>
              <a:t>Magellan</a:t>
            </a:r>
            <a:r>
              <a:rPr lang="es-MX" sz="6600" dirty="0"/>
              <a:t> 1500i</a:t>
            </a:r>
            <a:endParaRPr lang="en-US" sz="6600" dirty="0"/>
          </a:p>
        </p:txBody>
      </p:sp>
      <p:sp>
        <p:nvSpPr>
          <p:cNvPr id="3" name="Content Placeholder 2"/>
          <p:cNvSpPr>
            <a:spLocks noGrp="1"/>
          </p:cNvSpPr>
          <p:nvPr>
            <p:ph idx="1"/>
          </p:nvPr>
        </p:nvSpPr>
        <p:spPr>
          <a:xfrm>
            <a:off x="12803267" y="2085975"/>
            <a:ext cx="10771002" cy="10059493"/>
          </a:xfrm>
        </p:spPr>
        <p:txBody>
          <a:bodyPr>
            <a:normAutofit fontScale="85000" lnSpcReduction="20000"/>
          </a:bodyPr>
          <a:lstStyle/>
          <a:p>
            <a:pPr marL="0" indent="0">
              <a:buNone/>
            </a:pPr>
            <a:endParaRPr lang="es-MX" dirty="0"/>
          </a:p>
          <a:p>
            <a:r>
              <a:rPr lang="es-MX" dirty="0"/>
              <a:t>Escáner de imágenes de alto rendimiento ideal para:</a:t>
            </a:r>
          </a:p>
          <a:p>
            <a:pPr lvl="1"/>
            <a:r>
              <a:rPr lang="es-MX" dirty="0"/>
              <a:t>Pequeño mostrador de servicio.</a:t>
            </a:r>
          </a:p>
          <a:p>
            <a:pPr lvl="1"/>
            <a:r>
              <a:rPr lang="es-MX" dirty="0"/>
              <a:t>Operaciones de recuento de artículos de bajo a medio</a:t>
            </a:r>
          </a:p>
          <a:p>
            <a:pPr lvl="1"/>
            <a:r>
              <a:rPr lang="es-MX" dirty="0"/>
              <a:t>Barrido o escaneo de presentación</a:t>
            </a:r>
          </a:p>
          <a:p>
            <a:pPr lvl="1"/>
            <a:endParaRPr lang="es-MX" dirty="0"/>
          </a:p>
          <a:p>
            <a:r>
              <a:rPr lang="es-MX" dirty="0"/>
              <a:t>El tamaño pequeño maximiza el espacio del mostrador</a:t>
            </a:r>
          </a:p>
          <a:p>
            <a:r>
              <a:rPr lang="es-MX" dirty="0"/>
              <a:t>El diseño ergonómico asegura el confort para todos los usuarios.</a:t>
            </a:r>
          </a:p>
          <a:p>
            <a:r>
              <a:rPr lang="es-MX" dirty="0"/>
              <a:t>Se alimenta de una conexión USB estándar de 2.5W o de una fuente de alimentación mundial</a:t>
            </a:r>
          </a:p>
          <a:p>
            <a:r>
              <a:rPr lang="es-MX" dirty="0"/>
              <a:t>Estándar de lectura 1D y 2D</a:t>
            </a:r>
          </a:p>
          <a:p>
            <a:r>
              <a:rPr lang="es-MX" dirty="0"/>
              <a:t>Decodificación </a:t>
            </a:r>
            <a:r>
              <a:rPr lang="es-MX" dirty="0" err="1"/>
              <a:t>Digimarc</a:t>
            </a:r>
            <a:r>
              <a:rPr lang="es-MX" dirty="0"/>
              <a:t>® opcional</a:t>
            </a:r>
          </a:p>
          <a:p>
            <a:r>
              <a:rPr lang="es-MX" dirty="0"/>
              <a:t>Disponible en negro o blanco para adaptarse a una variedad de aplicaciones</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pPr/>
              <a:t>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270" y="1646210"/>
            <a:ext cx="7483336" cy="1062064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245" y="2734974"/>
            <a:ext cx="7248486" cy="10287342"/>
          </a:xfrm>
          <a:prstGeom prst="rect">
            <a:avLst/>
          </a:prstGeom>
        </p:spPr>
      </p:pic>
    </p:spTree>
    <p:extLst>
      <p:ext uri="{BB962C8B-B14F-4D97-AF65-F5344CB8AC3E}">
        <p14:creationId xmlns:p14="http://schemas.microsoft.com/office/powerpoint/2010/main" val="378378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Aplicaciones Comunes </a:t>
            </a:r>
          </a:p>
        </p:txBody>
      </p:sp>
      <p:sp>
        <p:nvSpPr>
          <p:cNvPr id="3" name="Content Placeholder 2"/>
          <p:cNvSpPr>
            <a:spLocks noGrp="1"/>
          </p:cNvSpPr>
          <p:nvPr>
            <p:ph sz="half" idx="2"/>
          </p:nvPr>
        </p:nvSpPr>
        <p:spPr>
          <a:xfrm>
            <a:off x="2641944" y="2729884"/>
            <a:ext cx="11208798" cy="9157316"/>
          </a:xfrm>
        </p:spPr>
        <p:txBody>
          <a:bodyPr/>
          <a:lstStyle/>
          <a:p>
            <a:r>
              <a:rPr lang="es-MX" dirty="0"/>
              <a:t>Tiendas de conveniencia</a:t>
            </a:r>
          </a:p>
          <a:p>
            <a:r>
              <a:rPr lang="es-MX" dirty="0"/>
              <a:t>Farmacias</a:t>
            </a:r>
          </a:p>
          <a:p>
            <a:r>
              <a:rPr lang="es-MX" dirty="0"/>
              <a:t>Tabaquería </a:t>
            </a:r>
          </a:p>
          <a:p>
            <a:r>
              <a:rPr lang="es-MX" dirty="0"/>
              <a:t>Especialidad al por menor</a:t>
            </a:r>
          </a:p>
          <a:p>
            <a:r>
              <a:rPr lang="es-MX" dirty="0"/>
              <a:t>Descuento</a:t>
            </a:r>
          </a:p>
          <a:p>
            <a:r>
              <a:rPr lang="es-MX" dirty="0"/>
              <a:t>Hospitalidad</a:t>
            </a:r>
          </a:p>
          <a:p>
            <a:r>
              <a:rPr lang="es-MX" dirty="0"/>
              <a:t>Cortesía / Servicio</a:t>
            </a:r>
          </a:p>
          <a:p>
            <a:r>
              <a:rPr lang="es-MX" dirty="0"/>
              <a:t>Puesto de revistas </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pPr/>
              <a:t>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366" y="2611466"/>
            <a:ext cx="13487932" cy="8991953"/>
          </a:xfrm>
          <a:prstGeom prst="rect">
            <a:avLst/>
          </a:prstGeom>
        </p:spPr>
      </p:pic>
    </p:spTree>
    <p:extLst>
      <p:ext uri="{BB962C8B-B14F-4D97-AF65-F5344CB8AC3E}">
        <p14:creationId xmlns:p14="http://schemas.microsoft.com/office/powerpoint/2010/main" val="261232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545" y="1075159"/>
            <a:ext cx="21881083" cy="1788578"/>
          </a:xfrm>
        </p:spPr>
        <p:txBody>
          <a:bodyPr/>
          <a:lstStyle/>
          <a:p>
            <a:r>
              <a:rPr lang="es-MX" sz="7100" dirty="0"/>
              <a:t>Rendimiento de lectura con el que puede contar</a:t>
            </a:r>
            <a:endParaRPr lang="en-US" sz="7100" dirty="0"/>
          </a:p>
        </p:txBody>
      </p:sp>
      <p:sp>
        <p:nvSpPr>
          <p:cNvPr id="3" name="Content Placeholder 2"/>
          <p:cNvSpPr>
            <a:spLocks noGrp="1"/>
          </p:cNvSpPr>
          <p:nvPr>
            <p:ph idx="1"/>
          </p:nvPr>
        </p:nvSpPr>
        <p:spPr>
          <a:xfrm>
            <a:off x="11699297" y="1969448"/>
            <a:ext cx="11555640" cy="9051926"/>
          </a:xfrm>
        </p:spPr>
        <p:txBody>
          <a:bodyPr/>
          <a:lstStyle/>
          <a:p>
            <a:pPr marL="0" indent="0">
              <a:buNone/>
            </a:pPr>
            <a:endParaRPr lang="en-US" sz="4800" dirty="0"/>
          </a:p>
          <a:p>
            <a:r>
              <a:rPr lang="es-MX" sz="4800" dirty="0"/>
              <a:t>Escáner de barrido de alto rendimiento</a:t>
            </a:r>
          </a:p>
          <a:p>
            <a:pPr lvl="1"/>
            <a:r>
              <a:rPr lang="es-MX" sz="4800" dirty="0"/>
              <a:t>Velocidad de barrido 1D: 1.5 m / s</a:t>
            </a:r>
          </a:p>
          <a:p>
            <a:r>
              <a:rPr lang="es-MX" sz="4800" dirty="0"/>
              <a:t>Estándar de lectura 1D y 2D</a:t>
            </a:r>
          </a:p>
          <a:p>
            <a:r>
              <a:rPr lang="es-MX" sz="4800" dirty="0"/>
              <a:t>Decodificación </a:t>
            </a:r>
            <a:r>
              <a:rPr lang="es-MX" sz="4800" dirty="0" err="1"/>
              <a:t>Digimarc</a:t>
            </a:r>
            <a:r>
              <a:rPr lang="es-MX" sz="4800" dirty="0"/>
              <a:t>® opcional</a:t>
            </a:r>
          </a:p>
          <a:p>
            <a:r>
              <a:rPr lang="es-MX" sz="4800" dirty="0"/>
              <a:t>Rendimiento superior en códigos de barras tanto impresos como móviles.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pPr/>
              <a:t>4</a:t>
            </a:fld>
            <a:endParaRPr lang="en-US"/>
          </a:p>
        </p:txBody>
      </p:sp>
      <p:pic>
        <p:nvPicPr>
          <p:cNvPr id="7" name="Picture 2" descr="C:\Users\behoward\Desktop\barco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8433" y="8453581"/>
            <a:ext cx="3907279" cy="2788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0645635">
            <a:off x="2216985" y="2726522"/>
            <a:ext cx="4972246" cy="881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5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074" y="1066801"/>
            <a:ext cx="19805309" cy="1788578"/>
          </a:xfrm>
        </p:spPr>
        <p:txBody>
          <a:bodyPr/>
          <a:lstStyle/>
          <a:p>
            <a:r>
              <a:rPr lang="es-MX" dirty="0"/>
              <a:t>Comparación de zona de escaneo </a:t>
            </a:r>
          </a:p>
        </p:txBody>
      </p:sp>
      <p:sp>
        <p:nvSpPr>
          <p:cNvPr id="4" name="Slide Number Placeholder 3"/>
          <p:cNvSpPr>
            <a:spLocks noGrp="1"/>
          </p:cNvSpPr>
          <p:nvPr>
            <p:ph type="sldNum" sz="quarter" idx="12"/>
          </p:nvPr>
        </p:nvSpPr>
        <p:spPr/>
        <p:txBody>
          <a:bodyPr/>
          <a:lstStyle/>
          <a:p>
            <a:fld id="{72C2BF82-A7EA-419E-A6D8-59190EA55268}" type="slidenum">
              <a:rPr lang="en-US" smtClean="0"/>
              <a:pPr/>
              <a:t>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9947349"/>
              </p:ext>
            </p:extLst>
          </p:nvPr>
        </p:nvGraphicFramePr>
        <p:xfrm>
          <a:off x="5487114" y="2895600"/>
          <a:ext cx="18493608" cy="94488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magine 45" descr="800i.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151200" y="7987917"/>
            <a:ext cx="1802636" cy="167889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2639" y="5454869"/>
            <a:ext cx="2333297" cy="22808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9101" y="9605772"/>
            <a:ext cx="2186835" cy="218683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1060" y="3124329"/>
            <a:ext cx="1610610" cy="228584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1740" y="3240762"/>
            <a:ext cx="1560065" cy="2214107"/>
          </a:xfrm>
          <a:prstGeom prst="rect">
            <a:avLst/>
          </a:prstGeom>
        </p:spPr>
      </p:pic>
    </p:spTree>
    <p:extLst>
      <p:ext uri="{BB962C8B-B14F-4D97-AF65-F5344CB8AC3E}">
        <p14:creationId xmlns:p14="http://schemas.microsoft.com/office/powerpoint/2010/main" val="210405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432" y="1075159"/>
            <a:ext cx="21494742" cy="1788578"/>
          </a:xfrm>
        </p:spPr>
        <p:txBody>
          <a:bodyPr/>
          <a:lstStyle/>
          <a:p>
            <a:r>
              <a:rPr lang="es-MX" dirty="0"/>
              <a:t>Rendimiento líder en códigos difíciles</a:t>
            </a:r>
          </a:p>
        </p:txBody>
      </p:sp>
      <p:sp>
        <p:nvSpPr>
          <p:cNvPr id="3" name="Content Placeholder 2"/>
          <p:cNvSpPr>
            <a:spLocks noGrp="1"/>
          </p:cNvSpPr>
          <p:nvPr>
            <p:ph sz="half" idx="2"/>
          </p:nvPr>
        </p:nvSpPr>
        <p:spPr>
          <a:xfrm>
            <a:off x="11332126" y="2860144"/>
            <a:ext cx="11208798" cy="9157316"/>
          </a:xfrm>
        </p:spPr>
        <p:txBody>
          <a:bodyPr>
            <a:normAutofit fontScale="85000" lnSpcReduction="10000"/>
          </a:bodyPr>
          <a:lstStyle/>
          <a:p>
            <a:pPr marL="0" indent="0">
              <a:buNone/>
            </a:pPr>
            <a:endParaRPr lang="es-MX" sz="4300" dirty="0"/>
          </a:p>
          <a:p>
            <a:r>
              <a:rPr lang="es-MX" sz="4300" dirty="0"/>
              <a:t>Las imágenes digitales proporcionan una lectura superior de las etiquetas 1D y 2D difíciles de leer.</a:t>
            </a:r>
            <a:endParaRPr lang="es-MX" sz="3800" dirty="0"/>
          </a:p>
          <a:p>
            <a:pPr lvl="1">
              <a:spcBef>
                <a:spcPts val="1429"/>
              </a:spcBef>
            </a:pPr>
            <a:r>
              <a:rPr lang="es-MX" sz="3800" dirty="0"/>
              <a:t>Truncados </a:t>
            </a:r>
          </a:p>
          <a:p>
            <a:pPr lvl="1">
              <a:spcBef>
                <a:spcPts val="1429"/>
              </a:spcBef>
            </a:pPr>
            <a:r>
              <a:rPr lang="es-MX" sz="3800" dirty="0"/>
              <a:t>GS1 </a:t>
            </a:r>
            <a:r>
              <a:rPr lang="es-MX" sz="3800" dirty="0" err="1"/>
              <a:t>DataBar</a:t>
            </a:r>
            <a:r>
              <a:rPr lang="es-MX" sz="3800" dirty="0"/>
              <a:t> ™</a:t>
            </a:r>
          </a:p>
          <a:p>
            <a:pPr lvl="1">
              <a:spcBef>
                <a:spcPts val="1429"/>
              </a:spcBef>
            </a:pPr>
            <a:r>
              <a:rPr lang="es-MX" sz="3800" dirty="0"/>
              <a:t>Códigos de barras impresos en la tienda.</a:t>
            </a:r>
          </a:p>
          <a:p>
            <a:pPr lvl="1">
              <a:spcBef>
                <a:spcPts val="1429"/>
              </a:spcBef>
            </a:pPr>
            <a:r>
              <a:rPr lang="es-MX" sz="3800" dirty="0"/>
              <a:t>Etiquetas distorsionadas, rotas, rayadas</a:t>
            </a:r>
          </a:p>
          <a:p>
            <a:pPr lvl="1">
              <a:spcBef>
                <a:spcPts val="1429"/>
              </a:spcBef>
            </a:pPr>
            <a:r>
              <a:rPr lang="es-MX" sz="3800" dirty="0"/>
              <a:t>Bajo contraste</a:t>
            </a:r>
          </a:p>
          <a:p>
            <a:pPr marL="0" indent="0">
              <a:spcBef>
                <a:spcPts val="1429"/>
              </a:spcBef>
              <a:buNone/>
            </a:pPr>
            <a:endParaRPr lang="es-MX" sz="4300" dirty="0"/>
          </a:p>
          <a:p>
            <a:pPr>
              <a:spcBef>
                <a:spcPts val="1429"/>
              </a:spcBef>
            </a:pPr>
            <a:r>
              <a:rPr lang="es-MX" sz="4300" dirty="0"/>
              <a:t>Lee códigos de barras de una variedad de fuentes.</a:t>
            </a:r>
            <a:endParaRPr lang="en-US" sz="3800" dirty="0"/>
          </a:p>
          <a:p>
            <a:pPr lvl="1">
              <a:spcBef>
                <a:spcPts val="1429"/>
              </a:spcBef>
            </a:pPr>
            <a:r>
              <a:rPr lang="es-MX" sz="3800" dirty="0"/>
              <a:t>Papel</a:t>
            </a:r>
          </a:p>
          <a:p>
            <a:pPr lvl="1">
              <a:spcBef>
                <a:spcPts val="1429"/>
              </a:spcBef>
            </a:pPr>
            <a:r>
              <a:rPr lang="es-MX" sz="3800" dirty="0"/>
              <a:t>Licencias de conducir</a:t>
            </a:r>
          </a:p>
          <a:p>
            <a:pPr lvl="1">
              <a:spcBef>
                <a:spcPts val="1429"/>
              </a:spcBef>
            </a:pPr>
            <a:r>
              <a:rPr lang="es-MX" sz="3800" dirty="0"/>
              <a:t>Teléfonos celulares / </a:t>
            </a:r>
            <a:r>
              <a:rPr lang="es-MX" sz="3800" dirty="0" err="1"/>
              <a:t>PDAs</a:t>
            </a:r>
            <a:r>
              <a:rPr lang="es-MX" sz="3800" dirty="0"/>
              <a:t>.</a:t>
            </a:r>
          </a:p>
          <a:p>
            <a:pPr lvl="1">
              <a:spcBef>
                <a:spcPts val="1429"/>
              </a:spcBef>
            </a:pPr>
            <a:r>
              <a:rPr lang="es-MX" sz="3800" dirty="0"/>
              <a:t>Tabletas</a:t>
            </a:r>
            <a:endParaRPr lang="es-MX" sz="4300" dirty="0"/>
          </a:p>
        </p:txBody>
      </p:sp>
      <p:sp>
        <p:nvSpPr>
          <p:cNvPr id="4" name="Slide Number Placeholder 3"/>
          <p:cNvSpPr>
            <a:spLocks noGrp="1"/>
          </p:cNvSpPr>
          <p:nvPr>
            <p:ph type="sldNum" sz="quarter" idx="12"/>
          </p:nvPr>
        </p:nvSpPr>
        <p:spPr/>
        <p:txBody>
          <a:bodyPr/>
          <a:lstStyle/>
          <a:p>
            <a:fld id="{72C2BF82-A7EA-419E-A6D8-59190EA55268}" type="slidenum">
              <a:rPr lang="en-US" smtClean="0"/>
              <a:t>6</a:t>
            </a:fld>
            <a:endParaRPr lang="en-US"/>
          </a:p>
        </p:txBody>
      </p:sp>
      <p:pic>
        <p:nvPicPr>
          <p:cNvPr id="6" name="Picture Placeholder 5" descr="BadCodes"/>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t="3709" b="3709"/>
          <a:stretch>
            <a:fillRect/>
          </a:stretch>
        </p:blipFill>
        <p:spPr bwMode="auto">
          <a:xfrm>
            <a:off x="2670569" y="2860144"/>
            <a:ext cx="8364801" cy="90963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96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02" y="1075159"/>
            <a:ext cx="22308254" cy="1788578"/>
          </a:xfrm>
        </p:spPr>
        <p:txBody>
          <a:bodyPr/>
          <a:lstStyle/>
          <a:p>
            <a:r>
              <a:rPr lang="es-MX" dirty="0"/>
              <a:t>Escaneo que se adapta a las necesidades del usuario</a:t>
            </a:r>
            <a:endParaRPr lang="en-US" dirty="0"/>
          </a:p>
        </p:txBody>
      </p:sp>
      <p:sp>
        <p:nvSpPr>
          <p:cNvPr id="3" name="Content Placeholder 2"/>
          <p:cNvSpPr>
            <a:spLocks noGrp="1"/>
          </p:cNvSpPr>
          <p:nvPr>
            <p:ph idx="1"/>
          </p:nvPr>
        </p:nvSpPr>
        <p:spPr>
          <a:xfrm>
            <a:off x="1404299" y="2720830"/>
            <a:ext cx="11177453" cy="8991600"/>
          </a:xfrm>
        </p:spPr>
        <p:txBody>
          <a:bodyPr>
            <a:normAutofit lnSpcReduction="10000"/>
          </a:bodyPr>
          <a:lstStyle/>
          <a:p>
            <a:pPr marL="0" indent="0">
              <a:buNone/>
            </a:pPr>
            <a:r>
              <a:rPr lang="en-US" sz="4800" dirty="0"/>
              <a:t>Modo </a:t>
            </a:r>
            <a:r>
              <a:rPr lang="es-MX" sz="4800" dirty="0"/>
              <a:t>Soporte</a:t>
            </a:r>
            <a:r>
              <a:rPr lang="en-US" sz="4800" dirty="0"/>
              <a:t> </a:t>
            </a:r>
          </a:p>
          <a:p>
            <a:r>
              <a:rPr lang="es-MX" sz="4300" dirty="0"/>
              <a:t>Activo cuando el escáner está parado.</a:t>
            </a:r>
          </a:p>
          <a:p>
            <a:r>
              <a:rPr lang="es-MX" sz="4300" dirty="0"/>
              <a:t>Operación manos libres</a:t>
            </a:r>
          </a:p>
          <a:p>
            <a:r>
              <a:rPr lang="es-MX" sz="4300" dirty="0"/>
              <a:t>Escaneo de barrido a alta velocidad</a:t>
            </a:r>
          </a:p>
          <a:p>
            <a:r>
              <a:rPr lang="es-MX" sz="4300" dirty="0"/>
              <a:t>Escaneo de presentación</a:t>
            </a:r>
            <a:endParaRPr lang="en-US" sz="4800" dirty="0"/>
          </a:p>
          <a:p>
            <a:pPr marL="0" indent="0">
              <a:buNone/>
            </a:pPr>
            <a:r>
              <a:rPr lang="en-US" sz="4800" dirty="0"/>
              <a:t>Modo de Mano </a:t>
            </a:r>
            <a:endParaRPr lang="es-MX" sz="4300" dirty="0"/>
          </a:p>
          <a:p>
            <a:r>
              <a:rPr lang="es-MX" sz="4300" dirty="0"/>
              <a:t>Activado por el acelerómetro incorporado cuando se retira el escáner</a:t>
            </a:r>
          </a:p>
          <a:p>
            <a:r>
              <a:rPr lang="es-MX" sz="4300" dirty="0"/>
              <a:t>Puntero LED rojo</a:t>
            </a:r>
          </a:p>
          <a:p>
            <a:r>
              <a:rPr lang="es-MX" sz="4300" dirty="0"/>
              <a:t>Confirmación de buena lectura de ‘Green Spot’ en la etiqueta</a:t>
            </a:r>
          </a:p>
          <a:p>
            <a:r>
              <a:rPr lang="es-MX" sz="4300" dirty="0"/>
              <a:t>Escaneo fácil de la lista de selección</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pPr/>
              <a:t>7</a:t>
            </a:fld>
            <a:endParaRPr lang="en-US"/>
          </a:p>
        </p:txBody>
      </p:sp>
      <p:pic>
        <p:nvPicPr>
          <p:cNvPr id="9" name="Picture 8">
            <a:extLst>
              <a:ext uri="{FF2B5EF4-FFF2-40B4-BE49-F238E27FC236}">
                <a16:creationId xmlns:a16="http://schemas.microsoft.com/office/drawing/2014/main" id="{27F8FBC2-8BE9-44EE-AB0D-5F23EDC5A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7861" y="9751906"/>
            <a:ext cx="1560065" cy="1960524"/>
          </a:xfrm>
          <a:prstGeom prst="rect">
            <a:avLst/>
          </a:prstGeom>
        </p:spPr>
      </p:pic>
      <p:pic>
        <p:nvPicPr>
          <p:cNvPr id="11" name="Picture 4" descr="H:\My Documents\HHS\Botero\Images\Beauty Shots\MG1500 Pharmacy 2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69178" y="2391136"/>
            <a:ext cx="6052495" cy="5293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My Documents\HHS\Botero\Images\Beauty Shots\Retai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1405" y="6264370"/>
            <a:ext cx="5609649" cy="544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2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170" y="1066801"/>
            <a:ext cx="19805309" cy="1788578"/>
          </a:xfrm>
        </p:spPr>
        <p:txBody>
          <a:bodyPr/>
          <a:lstStyle/>
          <a:p>
            <a:r>
              <a:rPr lang="es-MX" dirty="0"/>
              <a:t>Diseñado pensando en el operador </a:t>
            </a:r>
            <a:endParaRPr lang="en-US" dirty="0"/>
          </a:p>
        </p:txBody>
      </p:sp>
      <p:sp>
        <p:nvSpPr>
          <p:cNvPr id="3" name="Content Placeholder 2"/>
          <p:cNvSpPr>
            <a:spLocks noGrp="1"/>
          </p:cNvSpPr>
          <p:nvPr>
            <p:ph idx="1"/>
          </p:nvPr>
        </p:nvSpPr>
        <p:spPr>
          <a:xfrm>
            <a:off x="2912543" y="3200403"/>
            <a:ext cx="11313310" cy="8534398"/>
          </a:xfrm>
        </p:spPr>
        <p:txBody>
          <a:bodyPr>
            <a:normAutofit fontScale="85000" lnSpcReduction="10000"/>
          </a:bodyPr>
          <a:lstStyle/>
          <a:p>
            <a:pPr marL="0" indent="0">
              <a:buNone/>
            </a:pPr>
            <a:r>
              <a:rPr lang="es-MX" dirty="0"/>
              <a:t>Diseño cómodo y ergonómico para todos los usuarios.</a:t>
            </a:r>
          </a:p>
          <a:p>
            <a:pPr marL="680399"/>
            <a:r>
              <a:rPr lang="es-MX" dirty="0"/>
              <a:t>Rutas de cable lejos de mano</a:t>
            </a:r>
          </a:p>
          <a:p>
            <a:pPr marL="680399"/>
            <a:r>
              <a:rPr lang="es-MX" dirty="0"/>
              <a:t>Iluminación mejorada para la comodidad del operador.</a:t>
            </a:r>
          </a:p>
          <a:p>
            <a:pPr marL="680399"/>
            <a:r>
              <a:rPr lang="es-MX" dirty="0"/>
              <a:t>Profundidad de campo ajustable para adaptarse a cualquier entorno.</a:t>
            </a:r>
          </a:p>
          <a:p>
            <a:pPr marL="680399"/>
            <a:r>
              <a:rPr lang="es-MX" dirty="0"/>
              <a:t>Puntero LED rojo para escaneo de lista de selección</a:t>
            </a:r>
          </a:p>
          <a:p>
            <a:pPr marL="680399"/>
            <a:r>
              <a:rPr lang="es-MX" dirty="0"/>
              <a:t>Indicadores de buena lectura:</a:t>
            </a:r>
          </a:p>
          <a:p>
            <a:pPr marL="1632958" lvl="1"/>
            <a:r>
              <a:rPr lang="es-MX" dirty="0"/>
              <a:t>Los </a:t>
            </a:r>
            <a:r>
              <a:rPr lang="es-MX" dirty="0" err="1"/>
              <a:t>LEDs</a:t>
            </a:r>
            <a:r>
              <a:rPr lang="es-MX" dirty="0"/>
              <a:t> en el botón son fácilmente visibles para el usuario y las cámaras de seguridad.</a:t>
            </a:r>
          </a:p>
          <a:p>
            <a:pPr marL="1632958" lvl="1"/>
            <a:r>
              <a:rPr lang="es-MX" dirty="0"/>
              <a:t>Buen tono de lectura con tono y volumen ajustables</a:t>
            </a:r>
          </a:p>
          <a:p>
            <a:pPr marL="1632958" lvl="1"/>
            <a:r>
              <a:rPr lang="es-MX" dirty="0"/>
              <a:t>Confirmación “Green Spot” de buena lectura visual en el código de barras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pPr/>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096" y="2309647"/>
            <a:ext cx="6949965" cy="9863667"/>
          </a:xfrm>
          <a:prstGeom prst="rect">
            <a:avLst/>
          </a:prstGeom>
        </p:spPr>
      </p:pic>
    </p:spTree>
    <p:extLst>
      <p:ext uri="{BB962C8B-B14F-4D97-AF65-F5344CB8AC3E}">
        <p14:creationId xmlns:p14="http://schemas.microsoft.com/office/powerpoint/2010/main" val="203218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MX" dirty="0"/>
              <a:t>Iluminación Inteligente </a:t>
            </a:r>
          </a:p>
        </p:txBody>
      </p:sp>
      <p:sp>
        <p:nvSpPr>
          <p:cNvPr id="6" name="Content Placeholder 5"/>
          <p:cNvSpPr>
            <a:spLocks noGrp="1"/>
          </p:cNvSpPr>
          <p:nvPr>
            <p:ph sz="half" idx="2"/>
          </p:nvPr>
        </p:nvSpPr>
        <p:spPr>
          <a:xfrm>
            <a:off x="11990361" y="3048000"/>
            <a:ext cx="11208798" cy="9157316"/>
          </a:xfrm>
        </p:spPr>
        <p:txBody>
          <a:bodyPr/>
          <a:lstStyle/>
          <a:p>
            <a:r>
              <a:rPr lang="es-MX" sz="4300" dirty="0"/>
              <a:t>La iluminación adaptativa elimina el parpadeo y reduce el brillo cuando no es necesario</a:t>
            </a:r>
          </a:p>
          <a:p>
            <a:r>
              <a:rPr lang="es-MX" sz="4300" dirty="0"/>
              <a:t>Ajuste la iluminación para que coincida con la zona de lectura de su aplicación</a:t>
            </a:r>
          </a:p>
          <a:p>
            <a:r>
              <a:rPr lang="es-MX" sz="4300" dirty="0"/>
              <a:t>Transición perfecta entre escaneo de códigos de barras impresos y móviles</a:t>
            </a:r>
          </a:p>
          <a:p>
            <a:r>
              <a:rPr lang="es-MX" sz="4300" dirty="0"/>
              <a:t>La combinación de LED rojo intenso y cercano a IR proporciona un rendimiento superior y un entorno de trabajo cómodo</a:t>
            </a:r>
          </a:p>
          <a:p>
            <a:r>
              <a:rPr lang="es-MX" sz="4300" dirty="0"/>
              <a:t>El diseño 100% LED es más seguro y más confiable que los láser.</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pPr/>
              <a:t>9</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752" y="2325413"/>
            <a:ext cx="6758832" cy="9659557"/>
          </a:xfrm>
          <a:prstGeom prst="rect">
            <a:avLst/>
          </a:prstGeom>
        </p:spPr>
      </p:pic>
      <p:pic>
        <p:nvPicPr>
          <p:cNvPr id="11" name="Picture Placeholder 7"/>
          <p:cNvPicPr>
            <a:picLocks noChangeAspect="1"/>
          </p:cNvPicPr>
          <p:nvPr/>
        </p:nvPicPr>
        <p:blipFill>
          <a:blip r:embed="rId3">
            <a:extLst>
              <a:ext uri="{28A0092B-C50C-407E-A947-70E740481C1C}">
                <a14:useLocalDpi xmlns:a14="http://schemas.microsoft.com/office/drawing/2010/main" val="0"/>
              </a:ext>
            </a:extLst>
          </a:blip>
          <a:srcRect l="722" r="722"/>
          <a:stretch>
            <a:fillRect/>
          </a:stretch>
        </p:blipFill>
        <p:spPr>
          <a:xfrm>
            <a:off x="3584892" y="2325414"/>
            <a:ext cx="6662694" cy="9659556"/>
          </a:xfrm>
          <a:prstGeom prst="rect">
            <a:avLst/>
          </a:prstGeom>
        </p:spPr>
      </p:pic>
    </p:spTree>
    <p:extLst>
      <p:ext uri="{BB962C8B-B14F-4D97-AF65-F5344CB8AC3E}">
        <p14:creationId xmlns:p14="http://schemas.microsoft.com/office/powerpoint/2010/main" val="4845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Template_2019">
  <a:themeElements>
    <a:clrScheme name="Personalizzato 1">
      <a:dk1>
        <a:sysClr val="windowText" lastClr="000000"/>
      </a:dk1>
      <a:lt1>
        <a:sysClr val="window" lastClr="FFFFFF"/>
      </a:lt1>
      <a:dk2>
        <a:srgbClr val="242852"/>
      </a:dk2>
      <a:lt2>
        <a:srgbClr val="ACCBF9"/>
      </a:lt2>
      <a:accent1>
        <a:srgbClr val="001B57"/>
      </a:accent1>
      <a:accent2>
        <a:srgbClr val="7EA1AE"/>
      </a:accent2>
      <a:accent3>
        <a:srgbClr val="303F5A"/>
      </a:accent3>
      <a:accent4>
        <a:srgbClr val="006693"/>
      </a:accent4>
      <a:accent5>
        <a:srgbClr val="88ACCA"/>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E0DD3713091647B01556D05A19F897" ma:contentTypeVersion="8" ma:contentTypeDescription="Create a new document." ma:contentTypeScope="" ma:versionID="6c4e7f942bb08517fd3e724f1c39e2c3">
  <xsd:schema xmlns:xsd="http://www.w3.org/2001/XMLSchema" xmlns:xs="http://www.w3.org/2001/XMLSchema" xmlns:p="http://schemas.microsoft.com/office/2006/metadata/properties" xmlns:ns2="b98c0929-fd0c-4e46-8d7d-9769e3a9cd0b" xmlns:ns3="http://schemas.microsoft.com/sharepoint/v4" targetNamespace="http://schemas.microsoft.com/office/2006/metadata/properties" ma:root="true" ma:fieldsID="4c9a99e7cee3946db2ea2423f9dcdf5b" ns2:_="" ns3:_="">
    <xsd:import namespace="b98c0929-fd0c-4e46-8d7d-9769e3a9cd0b"/>
    <xsd:import namespace="http://schemas.microsoft.com/sharepoint/v4"/>
    <xsd:element name="properties">
      <xsd:complexType>
        <xsd:sequence>
          <xsd:element name="documentManagement">
            <xsd:complexType>
              <xsd:all>
                <xsd:element ref="ns2:Section"/>
                <xsd:element ref="ns2:Subsection" minOccurs="0"/>
                <xsd:element ref="ns2:SubSubSect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c0929-fd0c-4e46-8d7d-9769e3a9cd0b" elementFormDefault="qualified">
    <xsd:import namespace="http://schemas.microsoft.com/office/2006/documentManagement/types"/>
    <xsd:import namespace="http://schemas.microsoft.com/office/infopath/2007/PartnerControls"/>
    <xsd:element name="Section" ma:index="8" ma:displayName="Section" ma:description="Main section" ma:internalName="Section">
      <xsd:simpleType>
        <xsd:restriction base="dms:Text">
          <xsd:maxLength value="255"/>
        </xsd:restriction>
      </xsd:simpleType>
    </xsd:element>
    <xsd:element name="Subsection" ma:index="9" nillable="true" ma:displayName="Subsection" ma:description="Subsection of the item" ma:internalName="Subsection">
      <xsd:simpleType>
        <xsd:restriction base="dms:Text">
          <xsd:maxLength value="255"/>
        </xsd:restriction>
      </xsd:simpleType>
    </xsd:element>
    <xsd:element name="SubSubSection" ma:index="10" nillable="true" ma:displayName="SubSubSection" ma:internalName="SubSubSe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SubSection xmlns="b98c0929-fd0c-4e46-8d7d-9769e3a9cd0b" xsi:nil="true"/>
    <IconOverlay xmlns="http://schemas.microsoft.com/sharepoint/v4" xsi:nil="true"/>
    <Subsection xmlns="b98c0929-fd0c-4e46-8d7d-9769e3a9cd0b" xsi:nil="true"/>
    <Section xmlns="b98c0929-fd0c-4e46-8d7d-9769e3a9cd0b">Power Point</Section>
  </documentManagement>
</p:properties>
</file>

<file path=customXml/itemProps1.xml><?xml version="1.0" encoding="utf-8"?>
<ds:datastoreItem xmlns:ds="http://schemas.openxmlformats.org/officeDocument/2006/customXml" ds:itemID="{2A68DE92-A312-4F4E-9716-134D95AED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c0929-fd0c-4e46-8d7d-9769e3a9cd0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EDA8D7-973B-4E85-BFDE-4F58C2CBF983}">
  <ds:schemaRefs>
    <ds:schemaRef ds:uri="http://schemas.microsoft.com/sharepoint/v3/contenttype/forms"/>
  </ds:schemaRefs>
</ds:datastoreItem>
</file>

<file path=customXml/itemProps3.xml><?xml version="1.0" encoding="utf-8"?>
<ds:datastoreItem xmlns:ds="http://schemas.openxmlformats.org/officeDocument/2006/customXml" ds:itemID="{B30CB5A7-120F-4645-B544-A27618AB5D51}">
  <ds:schemaRefs>
    <ds:schemaRef ds:uri="http://purl.org/dc/dcmitype/"/>
    <ds:schemaRef ds:uri="http://schemas.microsoft.com/sharepoint/v4"/>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b98c0929-fd0c-4e46-8d7d-9769e3a9cd0b"/>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PPT_Template_2019</Template>
  <TotalTime>0</TotalTime>
  <Words>964</Words>
  <Application>Microsoft Office PowerPoint</Application>
  <PresentationFormat>Custom</PresentationFormat>
  <Paragraphs>191</Paragraphs>
  <Slides>17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 Unicode MS</vt:lpstr>
      <vt:lpstr>Arial</vt:lpstr>
      <vt:lpstr>Calibri</vt:lpstr>
      <vt:lpstr>LilyUPC</vt:lpstr>
      <vt:lpstr>Lucida Sans</vt:lpstr>
      <vt:lpstr>LucidaSans Roman</vt:lpstr>
      <vt:lpstr>PFDinTextPro-Bold</vt:lpstr>
      <vt:lpstr>Tw Cen MT</vt:lpstr>
      <vt:lpstr>Wingdings</vt:lpstr>
      <vt:lpstr>PPT_Template_2019</vt:lpstr>
      <vt:lpstr>Escáner de Presentación Magellan™ 1500i</vt:lpstr>
      <vt:lpstr> Aspectos destacados del escáner de presentación Magellan 1500i</vt:lpstr>
      <vt:lpstr>Aplicaciones Comunes </vt:lpstr>
      <vt:lpstr>Rendimiento de lectura con el que puede contar</vt:lpstr>
      <vt:lpstr>Comparación de zona de escaneo </vt:lpstr>
      <vt:lpstr>Rendimiento líder en códigos difíciles</vt:lpstr>
      <vt:lpstr>Escaneo que se adapta a las necesidades del usuario</vt:lpstr>
      <vt:lpstr>Diseñado pensando en el operador </vt:lpstr>
      <vt:lpstr>Iluminación Inteligente </vt:lpstr>
      <vt:lpstr>Diseño industrial optimizado</vt:lpstr>
      <vt:lpstr>Opciones de montaje</vt:lpstr>
      <vt:lpstr>Captura de Imagen </vt:lpstr>
      <vt:lpstr>Vigilancia electrónica de artículos</vt:lpstr>
      <vt:lpstr>Gestión de software y datos</vt:lpstr>
      <vt:lpstr>Opciones de configuración del producto</vt:lpstr>
      <vt:lpstr>Programas de Soporte EASEOFCARE</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PPT template</dc:subject>
  <dc:creator/>
  <cp:lastModifiedBy/>
  <cp:revision>1</cp:revision>
  <dcterms:created xsi:type="dcterms:W3CDTF">2019-02-15T15:15:58Z</dcterms:created>
  <dcterms:modified xsi:type="dcterms:W3CDTF">2019-06-05T12:42:17Z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0x0101009FE0DD3713091647B01556D05A19F897</vt:lpwstr>
  </property>
</Properties>
</file>